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60" r:id="rId3"/>
    <p:sldId id="258" r:id="rId4"/>
    <p:sldId id="257" r:id="rId5"/>
  </p:sldIdLst>
  <p:sldSz cx="12801600" cy="9601200" type="A3"/>
  <p:notesSz cx="6888163" cy="10018713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D1CC"/>
    <a:srgbClr val="CCFFFF"/>
    <a:srgbClr val="FFFFCC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3" autoAdjust="0"/>
    <p:restoredTop sz="94660"/>
  </p:normalViewPr>
  <p:slideViewPr>
    <p:cSldViewPr>
      <p:cViewPr>
        <p:scale>
          <a:sx n="100" d="100"/>
          <a:sy n="100" d="100"/>
        </p:scale>
        <p:origin x="211" y="-123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4871" cy="500936"/>
          </a:xfrm>
          <a:prstGeom prst="rect">
            <a:avLst/>
          </a:prstGeom>
        </p:spPr>
        <p:txBody>
          <a:bodyPr vert="horz" lIns="92310" tIns="46155" rIns="92310" bIns="4615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9" y="1"/>
            <a:ext cx="2984871" cy="500936"/>
          </a:xfrm>
          <a:prstGeom prst="rect">
            <a:avLst/>
          </a:prstGeom>
        </p:spPr>
        <p:txBody>
          <a:bodyPr vert="horz" lIns="92310" tIns="46155" rIns="92310" bIns="46155" rtlCol="0"/>
          <a:lstStyle>
            <a:lvl1pPr algn="r">
              <a:defRPr sz="1200"/>
            </a:lvl1pPr>
          </a:lstStyle>
          <a:p>
            <a:fld id="{93A42346-67C4-4FDB-9815-1707AB6C7B42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50888"/>
            <a:ext cx="500538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10" tIns="46155" rIns="92310" bIns="4615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2310" tIns="46155" rIns="92310" bIns="4615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6039"/>
            <a:ext cx="2984871" cy="500936"/>
          </a:xfrm>
          <a:prstGeom prst="rect">
            <a:avLst/>
          </a:prstGeom>
        </p:spPr>
        <p:txBody>
          <a:bodyPr vert="horz" lIns="92310" tIns="46155" rIns="92310" bIns="4615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9" y="9516039"/>
            <a:ext cx="2984871" cy="500936"/>
          </a:xfrm>
          <a:prstGeom prst="rect">
            <a:avLst/>
          </a:prstGeom>
        </p:spPr>
        <p:txBody>
          <a:bodyPr vert="horz" lIns="92310" tIns="46155" rIns="92310" bIns="46155" rtlCol="0" anchor="b"/>
          <a:lstStyle>
            <a:lvl1pPr algn="r">
              <a:defRPr sz="1200"/>
            </a:lvl1pPr>
          </a:lstStyle>
          <a:p>
            <a:fld id="{DBFA834E-8D12-4F55-9303-D1B143F998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378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A834E-8D12-4F55-9303-D1B143F998B8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01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A834E-8D12-4F55-9303-D1B143F998B8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053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5BF4-4564-4F40-AF81-303265875E6C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66B2-D9FC-41E1-B369-192DD9497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34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5BF4-4564-4F40-AF81-303265875E6C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66B2-D9FC-41E1-B369-192DD9497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77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5BF4-4564-4F40-AF81-303265875E6C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66B2-D9FC-41E1-B369-192DD9497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333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5BF4-4564-4F40-AF81-303265875E6C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66B2-D9FC-41E1-B369-192DD9497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86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5BF4-4564-4F40-AF81-303265875E6C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66B2-D9FC-41E1-B369-192DD9497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51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5BF4-4564-4F40-AF81-303265875E6C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66B2-D9FC-41E1-B369-192DD9497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141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5BF4-4564-4F40-AF81-303265875E6C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66B2-D9FC-41E1-B369-192DD9497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11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5BF4-4564-4F40-AF81-303265875E6C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66B2-D9FC-41E1-B369-192DD9497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19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5BF4-4564-4F40-AF81-303265875E6C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66B2-D9FC-41E1-B369-192DD9497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128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5BF4-4564-4F40-AF81-303265875E6C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66B2-D9FC-41E1-B369-192DD9497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293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5BF4-4564-4F40-AF81-303265875E6C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66B2-D9FC-41E1-B369-192DD9497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426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65BF4-4564-4F40-AF81-303265875E6C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366B2-D9FC-41E1-B369-192DD9497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0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arukan.ikeda-ecomuseum.org/archives/work/ryokusi" TargetMode="External"/><Relationship Id="rId2" Type="http://schemas.openxmlformats.org/officeDocument/2006/relationships/hyperlink" Target="http://marukan.ikeda-ecomuseum.org/archives/work/&#12371;&#12398;&#26408;&#12394;&#12435;&#12398;&#26408;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marukan.ikeda-ecomuseum.org/archives/work/&#38442;&#24613;&#38651;&#37444;%e3%80%80&#12422;&#12417;&#12539;&#12414;&#12385;&#12431;&#12367;&#12431;&#12367;work&#12503;&#12525;&#12464;&#12521;&#12512;%e3%80%80" TargetMode="External"/><Relationship Id="rId4" Type="http://schemas.openxmlformats.org/officeDocument/2006/relationships/hyperlink" Target="http://marukan.ikeda-ecomuseum.org/archives/work/&#27744;&#30000;&#24066;&#27508;&#21490;&#27665;&#20439;&#36039;&#26009;&#39208;%e3%80%80&#12385;&#12423;&#12387;&#12392;&#26132;&#12398;&#12367;&#12425;&#12375;&#12398;&#36947;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mizuiku.suntory.jp/class/" TargetMode="External"/><Relationship Id="rId13" Type="http://schemas.openxmlformats.org/officeDocument/2006/relationships/hyperlink" Target="http://marukan.ikeda-ecomuseum.org/archives/work/%e3%83%91%e3%83%83%e3%82%ab%e3%83%bc%e8%bb%8a%e5%87%ba%e5%89%8d%e6%8e%88%e6%a5%ad" TargetMode="External"/><Relationship Id="rId3" Type="http://schemas.openxmlformats.org/officeDocument/2006/relationships/hyperlink" Target="http://marukan.ikeda-ecomuseum.org/archives/work/ryokusi" TargetMode="External"/><Relationship Id="rId7" Type="http://schemas.openxmlformats.org/officeDocument/2006/relationships/hyperlink" Target="http://www.iranger.jp/" TargetMode="External"/><Relationship Id="rId12" Type="http://schemas.openxmlformats.org/officeDocument/2006/relationships/hyperlink" Target="https://www.aist.go.jp/kansai/ja/collabo/science_tuition.html" TargetMode="External"/><Relationship Id="rId2" Type="http://schemas.openxmlformats.org/officeDocument/2006/relationships/hyperlink" Target="http://marukan.ikeda-ecomuseum.org/archives/work/tenpurasekken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marukan.ikeda-ecomuseum.org/archives/work/&#25945;&#26448;&#36024;&#20986;&#24773;&#22577;&#12300;&#12480;&#12472;&#12483;&#12463;&#12539;&#12450;&#12540;&#12473;&#12301;%ef%bc%88&#12487;&#12472;&#12479;&#12523;4&#27425;" TargetMode="External"/><Relationship Id="rId11" Type="http://schemas.openxmlformats.org/officeDocument/2006/relationships/hyperlink" Target="https://www.jica.go.jp/kansai/enterprise/kaihatsu/demae/index.html" TargetMode="External"/><Relationship Id="rId5" Type="http://schemas.openxmlformats.org/officeDocument/2006/relationships/hyperlink" Target="https://prc.nao.ac.jp/delivery/" TargetMode="External"/><Relationship Id="rId10" Type="http://schemas.openxmlformats.org/officeDocument/2006/relationships/hyperlink" Target="https://www.kikonet.org/theme/archive/projectclimate.pdf" TargetMode="External"/><Relationship Id="rId4" Type="http://schemas.openxmlformats.org/officeDocument/2006/relationships/hyperlink" Target="http://marukan.ikeda-ecomuseum.org/archives/work/&#12473;&#12479;&#12540;&#12454;&#12457;&#12483;&#12481;&#12531;&#12464;" TargetMode="External"/><Relationship Id="rId9" Type="http://schemas.openxmlformats.org/officeDocument/2006/relationships/hyperlink" Target="http://marukan.ikeda-ecomuseum.org/archives/work/&#38442;&#24613;&#38651;&#37444;%e3%80%80&#12422;&#12417;&#12539;&#12414;&#12385;&#12431;&#12367;&#12431;&#12367;work&#12503;&#12525;&#12464;&#12521;&#12512;%e3%80%80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npoafterschool.org/shokuiku/daizu/" TargetMode="External"/><Relationship Id="rId13" Type="http://schemas.openxmlformats.org/officeDocument/2006/relationships/hyperlink" Target="http://marukan.ikeda-ecomuseum.org/archives/work/&#22823;&#38442;&#12460;&#12473;%e3%80%80&#12456;&#12467;&#12539;&#12463;&#12483;&#12461;&#12531;&#12464;" TargetMode="External"/><Relationship Id="rId3" Type="http://schemas.openxmlformats.org/officeDocument/2006/relationships/hyperlink" Target="http://marukan.ikeda-ecomuseum.org/archives/work/tenpurasekken" TargetMode="External"/><Relationship Id="rId7" Type="http://schemas.openxmlformats.org/officeDocument/2006/relationships/hyperlink" Target="https://mizuiku.suntory.jp/class/" TargetMode="External"/><Relationship Id="rId12" Type="http://schemas.openxmlformats.org/officeDocument/2006/relationships/hyperlink" Target="https://www.jal.com/ja/csr/soraik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marukan.ikeda-ecomuseum.org/archives/work/&#25945;&#26448;&#36024;&#20986;&#24773;&#22577;&#12300;&#12480;&#12472;&#12483;&#12463;&#12539;&#12450;&#12540;&#12473;&#12301;%ef%bc%88&#12487;&#12472;&#12479;&#12523;4&#27425;" TargetMode="External"/><Relationship Id="rId11" Type="http://schemas.openxmlformats.org/officeDocument/2006/relationships/hyperlink" Target="https://www.kikonet.org/theme/archive/projectclimate.pdf" TargetMode="External"/><Relationship Id="rId5" Type="http://schemas.openxmlformats.org/officeDocument/2006/relationships/hyperlink" Target="https://prc.nao.ac.jp/delivery/" TargetMode="External"/><Relationship Id="rId15" Type="http://schemas.openxmlformats.org/officeDocument/2006/relationships/hyperlink" Target="http://marukan.ikeda-ecomuseum.org/archives/work/&#12501;&#12540;&#12489;&#12510;&#12452;&#12524;&#12540;&#12472;&#36023;&#12356;&#29289;&#12466;&#12540;&#12512;%ef%bd%9e&#39135;&#12392;&#20132;&#36890;&#12398;&#38306;&#20418;" TargetMode="External"/><Relationship Id="rId10" Type="http://schemas.openxmlformats.org/officeDocument/2006/relationships/hyperlink" Target="http://www.jgskb.jp/kouhou/demae/" TargetMode="External"/><Relationship Id="rId4" Type="http://schemas.openxmlformats.org/officeDocument/2006/relationships/hyperlink" Target="http://marukan.ikeda-ecomuseum.org/archives/work/&#12473;&#12479;&#12540;&#12454;&#12457;&#12483;&#12481;&#12531;&#12464;" TargetMode="External"/><Relationship Id="rId9" Type="http://schemas.openxmlformats.org/officeDocument/2006/relationships/hyperlink" Target="http://www.iranger.jp/" TargetMode="External"/><Relationship Id="rId14" Type="http://schemas.openxmlformats.org/officeDocument/2006/relationships/hyperlink" Target="https://hanshin-exp.co.jp/company/skill/library/other/60003.html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ist.go.jp/kansai/ja/collabo/science_tuition.html" TargetMode="External"/><Relationship Id="rId13" Type="http://schemas.openxmlformats.org/officeDocument/2006/relationships/hyperlink" Target="https://npoafterschool.org/shokuiku/daizu/" TargetMode="External"/><Relationship Id="rId3" Type="http://schemas.openxmlformats.org/officeDocument/2006/relationships/hyperlink" Target="http://marukan.ikeda-ecomuseum.org/archives/work/&#12473;&#12479;&#12540;&#12454;&#12457;&#12483;&#12481;&#12531;&#12464;" TargetMode="External"/><Relationship Id="rId7" Type="http://schemas.openxmlformats.org/officeDocument/2006/relationships/hyperlink" Target="http://marukan.ikeda-ecomuseum.org/archives/work/&#38306;&#35199;&#38651;&#21147;%e3%80%80&#12363;&#12435;&#12391;&#12435;&#38651;&#27671;&#25945;&#23460;" TargetMode="External"/><Relationship Id="rId12" Type="http://schemas.openxmlformats.org/officeDocument/2006/relationships/hyperlink" Target="http://marukan.ikeda-ecomuseum.org/archives/work/&#22823;&#38442;&#12460;&#12473;%e3%80%80&#12456;&#12467;&#12539;&#12463;&#12483;&#12461;&#12531;&#12464;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://www.jgskb.jp/kouhou/demae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marukan.ikeda-ecomuseum.org/archives/work/&#12371;&#12398;&#26408;&#12394;&#12435;&#12398;&#26408;" TargetMode="External"/><Relationship Id="rId11" Type="http://schemas.openxmlformats.org/officeDocument/2006/relationships/hyperlink" Target="http://marukan.ikeda-ecomuseum.org/archives/work/&#12501;&#12540;&#12489;&#12510;&#12452;&#12524;&#12540;&#12472;&#36023;&#12356;&#29289;&#12466;&#12540;&#12512;%ef%bd%9e&#39135;&#12392;&#20132;&#36890;&#12398;&#38306;&#20418;" TargetMode="External"/><Relationship Id="rId5" Type="http://schemas.openxmlformats.org/officeDocument/2006/relationships/hyperlink" Target="http://marukan.ikeda-ecomuseum.org/archives/work/&#25945;&#26448;&#36024;&#20986;&#24773;&#22577;&#12300;&#12480;&#12472;&#12483;&#12463;&#12539;&#12450;&#12540;&#12473;&#12301;%ef%bc%88&#12487;&#12472;&#12479;&#12523;4&#27425;" TargetMode="External"/><Relationship Id="rId15" Type="http://schemas.openxmlformats.org/officeDocument/2006/relationships/hyperlink" Target="http://www.iranger.jp/" TargetMode="External"/><Relationship Id="rId10" Type="http://schemas.openxmlformats.org/officeDocument/2006/relationships/hyperlink" Target="https://www.kikonet.org/theme/archive/projectclimate.pdf" TargetMode="External"/><Relationship Id="rId4" Type="http://schemas.openxmlformats.org/officeDocument/2006/relationships/hyperlink" Target="https://prc.nao.ac.jp/delivery/" TargetMode="External"/><Relationship Id="rId9" Type="http://schemas.openxmlformats.org/officeDocument/2006/relationships/hyperlink" Target="https://osaka-midori.jp/ondanka-c/demae/index.html" TargetMode="External"/><Relationship Id="rId14" Type="http://schemas.openxmlformats.org/officeDocument/2006/relationships/hyperlink" Target="https://www.jica.go.jp/kansai/enterprise/kaihatsu/demae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/>
          <p:cNvSpPr txBox="1"/>
          <p:nvPr/>
        </p:nvSpPr>
        <p:spPr>
          <a:xfrm>
            <a:off x="5081915" y="2662503"/>
            <a:ext cx="972544" cy="5018418"/>
          </a:xfrm>
          <a:prstGeom prst="rect">
            <a:avLst/>
          </a:prstGeom>
          <a:solidFill>
            <a:srgbClr val="009999">
              <a:alpha val="20000"/>
            </a:srgbClr>
          </a:solidFill>
        </p:spPr>
        <p:txBody>
          <a:bodyPr vert="eaVert" wrap="square" rtlCol="0" anchor="ctr" anchorCtr="0">
            <a:noAutofit/>
          </a:bodyPr>
          <a:lstStyle/>
          <a:p>
            <a:r>
              <a:rPr kumimoji="1" lang="ja-JP" altLang="en-US" sz="3200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夏　休　み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9005300" y="2662503"/>
            <a:ext cx="393712" cy="5018417"/>
          </a:xfrm>
          <a:prstGeom prst="rect">
            <a:avLst/>
          </a:prstGeom>
          <a:solidFill>
            <a:srgbClr val="009999">
              <a:alpha val="20000"/>
            </a:srgbClr>
          </a:solidFill>
        </p:spPr>
        <p:txBody>
          <a:bodyPr vert="eaVert" wrap="square" rtlCol="0" anchor="ctr" anchorCtr="0">
            <a:noAutofit/>
          </a:bodyPr>
          <a:lstStyle/>
          <a:p>
            <a:r>
              <a:rPr kumimoji="1" lang="ja-JP" altLang="en-US" sz="2000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冬　休　み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2410182" y="5217890"/>
            <a:ext cx="9803288" cy="950861"/>
          </a:xfrm>
          <a:prstGeom prst="rect">
            <a:avLst/>
          </a:prstGeom>
          <a:solidFill>
            <a:schemeClr val="bg1">
              <a:lumMod val="95000"/>
              <a:alpha val="50196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107" name="グループ化 106"/>
          <p:cNvGrpSpPr/>
          <p:nvPr/>
        </p:nvGrpSpPr>
        <p:grpSpPr>
          <a:xfrm>
            <a:off x="2141861" y="2110614"/>
            <a:ext cx="9803288" cy="247357"/>
            <a:chOff x="2008312" y="550932"/>
            <a:chExt cx="9803288" cy="247357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4479468" y="550932"/>
              <a:ext cx="792088" cy="24622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７</a:t>
              </a:r>
              <a:r>
                <a:rPr kumimoji="1"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2008312" y="551611"/>
              <a:ext cx="792088" cy="24622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４月</a:t>
              </a: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2827512" y="551610"/>
              <a:ext cx="792088" cy="24622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５</a:t>
              </a:r>
              <a:r>
                <a:rPr kumimoji="1"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3646712" y="551609"/>
              <a:ext cx="792088" cy="24622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６</a:t>
              </a:r>
              <a:r>
                <a:rPr kumimoji="1"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5285112" y="551607"/>
              <a:ext cx="792088" cy="24622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８</a:t>
              </a:r>
              <a:r>
                <a:rPr kumimoji="1"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6104312" y="551606"/>
              <a:ext cx="792088" cy="24622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９</a:t>
              </a:r>
              <a:r>
                <a:rPr kumimoji="1"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6925706" y="552068"/>
              <a:ext cx="792088" cy="24622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１０</a:t>
              </a:r>
              <a:r>
                <a:rPr kumimoji="1"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7759041" y="551604"/>
              <a:ext cx="792088" cy="24622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１１</a:t>
              </a:r>
              <a:r>
                <a:rPr kumimoji="1"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8578888" y="551603"/>
              <a:ext cx="792088" cy="24622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１２</a:t>
              </a:r>
              <a:r>
                <a:rPr kumimoji="1"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9381112" y="551602"/>
              <a:ext cx="792088" cy="24622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</a:t>
              </a:r>
              <a:r>
                <a:rPr kumimoji="1"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10200312" y="551601"/>
              <a:ext cx="792088" cy="24622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２</a:t>
              </a:r>
              <a:r>
                <a:rPr kumimoji="1"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1019512" y="551600"/>
              <a:ext cx="792088" cy="24622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３月</a:t>
              </a:r>
            </a:p>
          </p:txBody>
        </p:sp>
      </p:grpSp>
      <p:sp>
        <p:nvSpPr>
          <p:cNvPr id="38" name="正方形/長方形 37"/>
          <p:cNvSpPr/>
          <p:nvPr/>
        </p:nvSpPr>
        <p:spPr>
          <a:xfrm>
            <a:off x="5093980" y="3426460"/>
            <a:ext cx="97254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900" dirty="0">
                <a:latin typeface="+mn-ea"/>
              </a:rPr>
              <a:t>自由研究</a:t>
            </a:r>
            <a:endParaRPr lang="en-US" altLang="ja-JP" sz="900" dirty="0">
              <a:latin typeface="+mn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552581" y="2616767"/>
            <a:ext cx="677863" cy="1233523"/>
          </a:xfrm>
          <a:prstGeom prst="rect">
            <a:avLst/>
          </a:prstGeom>
          <a:solidFill>
            <a:schemeClr val="bg1">
              <a:lumMod val="85000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理科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553689" y="3916029"/>
            <a:ext cx="677863" cy="1166493"/>
          </a:xfrm>
          <a:prstGeom prst="rect">
            <a:avLst/>
          </a:prstGeom>
          <a:solidFill>
            <a:schemeClr val="bg1">
              <a:lumMod val="85000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社会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565225" y="5148260"/>
            <a:ext cx="677863" cy="1020492"/>
          </a:xfrm>
          <a:prstGeom prst="rect">
            <a:avLst/>
          </a:prstGeom>
          <a:solidFill>
            <a:schemeClr val="bg1">
              <a:lumMod val="85000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行事・社会</a:t>
            </a:r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見学等</a:t>
            </a:r>
            <a:endParaRPr kumimoji="1"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81027" y="2616768"/>
            <a:ext cx="504056" cy="3551984"/>
          </a:xfrm>
          <a:prstGeom prst="rect">
            <a:avLst/>
          </a:prstGeom>
          <a:solidFill>
            <a:schemeClr val="bg1">
              <a:lumMod val="85000"/>
            </a:schemeClr>
          </a:solidFill>
          <a:effectLst/>
        </p:spPr>
        <p:txBody>
          <a:bodyPr vert="eaVert" wrap="square" rtlCol="0" anchor="ctr" anchorCtr="0">
            <a:noAutofit/>
          </a:bodyPr>
          <a:lstStyle/>
          <a:p>
            <a:pPr algn="ctr"/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３年生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389318" y="2620474"/>
            <a:ext cx="9803288" cy="1229815"/>
          </a:xfrm>
          <a:prstGeom prst="rect">
            <a:avLst/>
          </a:prstGeom>
          <a:solidFill>
            <a:schemeClr val="bg1">
              <a:lumMod val="95000"/>
              <a:alpha val="50196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389318" y="3914743"/>
            <a:ext cx="9803288" cy="1081117"/>
          </a:xfrm>
          <a:prstGeom prst="rect">
            <a:avLst/>
          </a:prstGeom>
          <a:solidFill>
            <a:schemeClr val="bg1">
              <a:lumMod val="95000"/>
              <a:alpha val="50196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2496371" y="4123512"/>
            <a:ext cx="3298492" cy="590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altLang="ja-JP" sz="900" dirty="0">
                <a:latin typeface="+mn-ea"/>
              </a:rPr>
              <a:t>1.</a:t>
            </a:r>
            <a:r>
              <a:rPr lang="ja-JP" altLang="en-US" sz="900" dirty="0">
                <a:latin typeface="+mn-ea"/>
              </a:rPr>
              <a:t>わたしたちの住んでいるところ</a:t>
            </a:r>
            <a:endParaRPr lang="en-US" altLang="ja-JP" sz="900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わたしたちの街の様子</a:t>
            </a:r>
            <a:endParaRPr lang="en-US" altLang="ja-JP" sz="900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ja-JP" altLang="en-US" sz="900" dirty="0">
                <a:latin typeface="+mn-ea"/>
              </a:rPr>
              <a:t>　　　　　　　　　　　　　　　　　　　　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わたしたちの市の様子</a:t>
            </a:r>
            <a:endParaRPr lang="en-US" altLang="ja-JP" sz="900" dirty="0">
              <a:latin typeface="+mn-ea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2389318" y="2732781"/>
            <a:ext cx="10595597" cy="2039713"/>
            <a:chOff x="2098649" y="754904"/>
            <a:chExt cx="10595597" cy="2039713"/>
          </a:xfrm>
        </p:grpSpPr>
        <p:sp>
          <p:nvSpPr>
            <p:cNvPr id="31" name="正方形/長方形 30"/>
            <p:cNvSpPr/>
            <p:nvPr/>
          </p:nvSpPr>
          <p:spPr>
            <a:xfrm>
              <a:off x="2098649" y="763438"/>
              <a:ext cx="1512168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900" dirty="0">
                  <a:latin typeface="+mn-ea"/>
                </a:rPr>
                <a:t>1.</a:t>
              </a:r>
              <a:r>
                <a:rPr lang="ja-JP" altLang="ja-JP" sz="900" dirty="0">
                  <a:latin typeface="+mn-ea"/>
                </a:rPr>
                <a:t>自然の観察をしよう</a:t>
              </a:r>
              <a:endParaRPr lang="en-US" altLang="ja-JP" sz="900" dirty="0">
                <a:latin typeface="+mn-ea"/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2285782" y="1159983"/>
              <a:ext cx="1260532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900" dirty="0">
                  <a:latin typeface="+mn-ea"/>
                </a:rPr>
                <a:t>2.</a:t>
              </a:r>
              <a:r>
                <a:rPr lang="ja-JP" altLang="en-US" sz="900" dirty="0">
                  <a:latin typeface="+mn-ea"/>
                </a:rPr>
                <a:t>植物を育てよう</a:t>
              </a:r>
              <a:r>
                <a:rPr lang="en-US" altLang="ja-JP" sz="900" dirty="0">
                  <a:latin typeface="+mn-ea"/>
                </a:rPr>
                <a:t>(1)</a:t>
              </a: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3173024" y="1483336"/>
              <a:ext cx="1242356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900" dirty="0">
                  <a:latin typeface="+mn-ea"/>
                </a:rPr>
                <a:t>3.</a:t>
              </a:r>
              <a:r>
                <a:rPr lang="ja-JP" altLang="en-US" sz="900" dirty="0">
                  <a:latin typeface="+mn-ea"/>
                </a:rPr>
                <a:t>昆虫を育てよう</a:t>
              </a:r>
              <a:endParaRPr lang="en-US" altLang="ja-JP" sz="900" dirty="0">
                <a:latin typeface="+mn-ea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3422760" y="1156897"/>
              <a:ext cx="1291633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900" dirty="0">
                  <a:latin typeface="+mn-ea"/>
                </a:rPr>
                <a:t>2.</a:t>
              </a:r>
              <a:r>
                <a:rPr lang="ja-JP" altLang="en-US" sz="900" dirty="0">
                  <a:latin typeface="+mn-ea"/>
                </a:rPr>
                <a:t>植物を育てよう</a:t>
              </a:r>
              <a:r>
                <a:rPr lang="en-US" altLang="ja-JP" sz="900" dirty="0">
                  <a:latin typeface="+mn-ea"/>
                </a:rPr>
                <a:t>(2)</a:t>
              </a: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3819431" y="754904"/>
              <a:ext cx="1714538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900" dirty="0">
                  <a:latin typeface="+mn-ea"/>
                </a:rPr>
                <a:t>4.</a:t>
              </a:r>
              <a:r>
                <a:rPr lang="ja-JP" altLang="en-US" sz="900" dirty="0">
                  <a:latin typeface="+mn-ea"/>
                </a:rPr>
                <a:t>ゴムや風でものを動かそう</a:t>
              </a:r>
              <a:endParaRPr lang="en-US" altLang="ja-JP" sz="900" dirty="0">
                <a:latin typeface="+mn-ea"/>
              </a:endParaRP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4541313" y="1152694"/>
              <a:ext cx="1406228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900" dirty="0">
                  <a:latin typeface="+mn-ea"/>
                </a:rPr>
                <a:t>2.</a:t>
              </a:r>
              <a:r>
                <a:rPr lang="ja-JP" altLang="en-US" sz="900" dirty="0">
                  <a:latin typeface="+mn-ea"/>
                </a:rPr>
                <a:t>植物を育てよう</a:t>
              </a:r>
              <a:r>
                <a:rPr lang="en-US" altLang="ja-JP" sz="900" dirty="0">
                  <a:latin typeface="+mn-ea"/>
                </a:rPr>
                <a:t>(3)</a:t>
              </a: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6074196" y="1148577"/>
              <a:ext cx="1332794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900" dirty="0">
                  <a:latin typeface="+mn-ea"/>
                </a:rPr>
                <a:t>2.</a:t>
              </a:r>
              <a:r>
                <a:rPr lang="ja-JP" altLang="en-US" sz="900" dirty="0">
                  <a:latin typeface="+mn-ea"/>
                </a:rPr>
                <a:t>植物を育てよう</a:t>
              </a:r>
              <a:r>
                <a:rPr lang="en-US" altLang="ja-JP" sz="900" dirty="0">
                  <a:latin typeface="+mn-ea"/>
                </a:rPr>
                <a:t>(4)</a:t>
              </a: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6422431" y="757550"/>
              <a:ext cx="1610634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900" dirty="0">
                  <a:latin typeface="+mn-ea"/>
                </a:rPr>
                <a:t>5.</a:t>
              </a:r>
              <a:r>
                <a:rPr lang="ja-JP" altLang="en-US" sz="900" dirty="0">
                  <a:latin typeface="+mn-ea"/>
                </a:rPr>
                <a:t>動物のすみかを調べよう</a:t>
              </a:r>
              <a:endParaRPr lang="en-US" altLang="ja-JP" sz="900" dirty="0">
                <a:latin typeface="+mn-ea"/>
              </a:endParaRP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6467254" y="1505087"/>
              <a:ext cx="2269334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900" dirty="0">
                  <a:latin typeface="+mn-ea"/>
                </a:rPr>
                <a:t>6.</a:t>
              </a:r>
              <a:r>
                <a:rPr lang="ja-JP" altLang="en-US" sz="900" dirty="0">
                  <a:latin typeface="+mn-ea"/>
                </a:rPr>
                <a:t>太陽の動きと地面の様子を調べよう</a:t>
              </a:r>
              <a:endParaRPr lang="en-US" altLang="ja-JP" sz="900" dirty="0">
                <a:latin typeface="+mn-ea"/>
              </a:endParaRP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7593334" y="1220479"/>
              <a:ext cx="1610634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900" dirty="0">
                  <a:latin typeface="+mn-ea"/>
                </a:rPr>
                <a:t>7.</a:t>
              </a:r>
              <a:r>
                <a:rPr lang="ja-JP" altLang="en-US" sz="900" dirty="0">
                  <a:latin typeface="+mn-ea"/>
                </a:rPr>
                <a:t>太陽の光を調べよう</a:t>
              </a:r>
              <a:endParaRPr lang="en-US" altLang="ja-JP" sz="900" dirty="0">
                <a:latin typeface="+mn-ea"/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8310440" y="759523"/>
              <a:ext cx="1610634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900" dirty="0">
                  <a:latin typeface="+mn-ea"/>
                </a:rPr>
                <a:t>8.</a:t>
              </a:r>
              <a:r>
                <a:rPr lang="ja-JP" altLang="en-US" sz="900" dirty="0">
                  <a:latin typeface="+mn-ea"/>
                </a:rPr>
                <a:t>ものの重さを調べよう</a:t>
              </a:r>
              <a:endParaRPr lang="en-US" altLang="ja-JP" sz="900" dirty="0">
                <a:latin typeface="+mn-ea"/>
              </a:endParaRPr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9492019" y="1227283"/>
              <a:ext cx="1610634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900" dirty="0">
                  <a:latin typeface="+mn-ea"/>
                </a:rPr>
                <a:t>9.</a:t>
              </a:r>
              <a:r>
                <a:rPr lang="ja-JP" altLang="en-US" sz="900" dirty="0">
                  <a:latin typeface="+mn-ea"/>
                </a:rPr>
                <a:t>豆電球に明かりをつけよう</a:t>
              </a:r>
              <a:endParaRPr lang="en-US" altLang="ja-JP" sz="900" dirty="0">
                <a:latin typeface="+mn-ea"/>
              </a:endParaRPr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10177107" y="1575694"/>
              <a:ext cx="1610634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900" dirty="0">
                  <a:latin typeface="+mn-ea"/>
                </a:rPr>
                <a:t>10.</a:t>
              </a:r>
              <a:r>
                <a:rPr lang="ja-JP" altLang="en-US" sz="900" dirty="0">
                  <a:latin typeface="+mn-ea"/>
                </a:rPr>
                <a:t>磁石の不思議を調べよう</a:t>
              </a:r>
              <a:endParaRPr lang="en-US" altLang="ja-JP" sz="900" dirty="0">
                <a:latin typeface="+mn-ea"/>
              </a:endParaRPr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5920080" y="2209842"/>
              <a:ext cx="333362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lang="en-US" altLang="ja-JP" sz="900" dirty="0">
                  <a:latin typeface="+mn-ea"/>
                </a:rPr>
                <a:t>2.</a:t>
              </a:r>
              <a:r>
                <a:rPr lang="ja-JP" altLang="en-US" sz="900" dirty="0">
                  <a:latin typeface="+mn-ea"/>
                </a:rPr>
                <a:t>わたしたちのくらしとまちで働く人々</a:t>
              </a:r>
              <a:endParaRPr lang="en-US" altLang="ja-JP" sz="900" dirty="0">
                <a:latin typeface="+mn-ea"/>
              </a:endParaRPr>
            </a:p>
            <a:p>
              <a:pPr>
                <a:spcBef>
                  <a:spcPts val="300"/>
                </a:spcBef>
              </a:pPr>
              <a:r>
                <a:rPr lang="en-US" altLang="ja-JP" sz="900" dirty="0">
                  <a:latin typeface="+mn-ea"/>
                </a:rPr>
                <a:t>(1)</a:t>
              </a:r>
              <a:r>
                <a:rPr lang="ja-JP" altLang="en-US" sz="900" dirty="0">
                  <a:latin typeface="+mn-ea"/>
                </a:rPr>
                <a:t>店で働く人々の仕事</a:t>
              </a:r>
              <a:endParaRPr lang="en-US" altLang="ja-JP" sz="900" dirty="0">
                <a:latin typeface="+mn-ea"/>
              </a:endParaRPr>
            </a:p>
            <a:p>
              <a:pPr>
                <a:spcBef>
                  <a:spcPts val="300"/>
                </a:spcBef>
              </a:pPr>
              <a:r>
                <a:rPr lang="ja-JP" altLang="en-US" sz="900" dirty="0">
                  <a:latin typeface="+mn-ea"/>
                </a:rPr>
                <a:t>　　　　　　　　　　　　　　　　　　　　</a:t>
              </a:r>
              <a:r>
                <a:rPr lang="en-US" altLang="ja-JP" sz="900" dirty="0">
                  <a:latin typeface="+mn-ea"/>
                </a:rPr>
                <a:t>(2)</a:t>
              </a:r>
              <a:r>
                <a:rPr lang="ja-JP" altLang="en-US" sz="900" dirty="0">
                  <a:latin typeface="+mn-ea"/>
                </a:rPr>
                <a:t>工場で働く人々の仕事</a:t>
              </a:r>
              <a:endParaRPr lang="en-US" altLang="ja-JP" sz="900" dirty="0">
                <a:latin typeface="+mn-ea"/>
              </a:endParaRPr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9360622" y="2209841"/>
              <a:ext cx="333362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lang="en-US" altLang="ja-JP" sz="900" dirty="0">
                  <a:latin typeface="+mn-ea"/>
                </a:rPr>
                <a:t>3.</a:t>
              </a:r>
              <a:r>
                <a:rPr lang="ja-JP" altLang="en-US" sz="900" dirty="0">
                  <a:latin typeface="+mn-ea"/>
                </a:rPr>
                <a:t>今に残る昔とくらしの移り変わり</a:t>
              </a:r>
              <a:endParaRPr lang="en-US" altLang="ja-JP" sz="900" dirty="0">
                <a:latin typeface="+mn-ea"/>
              </a:endParaRPr>
            </a:p>
            <a:p>
              <a:pPr>
                <a:spcBef>
                  <a:spcPts val="300"/>
                </a:spcBef>
              </a:pPr>
              <a:r>
                <a:rPr lang="en-US" altLang="ja-JP" sz="900" dirty="0">
                  <a:latin typeface="+mn-ea"/>
                </a:rPr>
                <a:t>(1)</a:t>
              </a:r>
              <a:r>
                <a:rPr lang="ja-JP" altLang="en-US" sz="900" dirty="0">
                  <a:latin typeface="+mn-ea"/>
                </a:rPr>
                <a:t>昔の道具と人々のくらし</a:t>
              </a:r>
              <a:endParaRPr lang="en-US" altLang="ja-JP" sz="900" dirty="0">
                <a:latin typeface="+mn-ea"/>
              </a:endParaRPr>
            </a:p>
            <a:p>
              <a:pPr>
                <a:spcBef>
                  <a:spcPts val="300"/>
                </a:spcBef>
              </a:pPr>
              <a:r>
                <a:rPr lang="ja-JP" altLang="en-US" sz="900" dirty="0">
                  <a:latin typeface="+mn-ea"/>
                </a:rPr>
                <a:t>　　　　　　　　　　　　　　</a:t>
              </a:r>
              <a:r>
                <a:rPr lang="en-US" altLang="ja-JP" sz="900" dirty="0">
                  <a:latin typeface="+mn-ea"/>
                </a:rPr>
                <a:t>(2)</a:t>
              </a:r>
              <a:r>
                <a:rPr lang="ja-JP" altLang="en-US" sz="900" dirty="0">
                  <a:latin typeface="+mn-ea"/>
                </a:rPr>
                <a:t>昔から伝わる行事</a:t>
              </a:r>
              <a:endParaRPr lang="en-US" altLang="ja-JP" sz="900" dirty="0">
                <a:latin typeface="+mn-ea"/>
              </a:endParaRPr>
            </a:p>
          </p:txBody>
        </p:sp>
      </p:grpSp>
      <p:sp>
        <p:nvSpPr>
          <p:cNvPr id="86" name="フローチャート: 処理 85"/>
          <p:cNvSpPr/>
          <p:nvPr/>
        </p:nvSpPr>
        <p:spPr>
          <a:xfrm>
            <a:off x="1948039" y="1699948"/>
            <a:ext cx="2422634" cy="296130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No3-2</a:t>
            </a:r>
            <a:r>
              <a:rPr kumimoji="1"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トンボ救出大作戦</a:t>
            </a:r>
            <a:endParaRPr lang="ja-JP" altLang="en-US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823605" y="445172"/>
            <a:ext cx="11089232" cy="556862"/>
          </a:xfrm>
          <a:prstGeom prst="rect">
            <a:avLst/>
          </a:prstGeom>
          <a:noFill/>
          <a:effectLst/>
        </p:spPr>
        <p:txBody>
          <a:bodyPr wrap="square" rtlCol="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池田市地域まるごと環境学習　令和７（</a:t>
            </a:r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2025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年度　環境出前授業カレンダー</a:t>
            </a:r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参考</a:t>
            </a:r>
            <a:r>
              <a:rPr kumimoji="1"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各出前授業と</a:t>
            </a:r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教科・単元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の関連付けの例</a:t>
            </a:r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／３年</a:t>
            </a:r>
            <a:r>
              <a:rPr kumimoji="1" lang="ja-JP" altLang="en-US" sz="900" dirty="0">
                <a:latin typeface="+mn-ea"/>
              </a:rPr>
              <a:t>　</a:t>
            </a:r>
            <a:r>
              <a:rPr kumimoji="1" lang="en-US" altLang="ja-JP" sz="900" dirty="0">
                <a:latin typeface="+mn-ea"/>
              </a:rPr>
              <a:t>※</a:t>
            </a:r>
            <a:r>
              <a:rPr lang="ja-JP" altLang="en-US" sz="900" dirty="0">
                <a:latin typeface="+mn-ea"/>
              </a:rPr>
              <a:t>記載した活用例は一例です（下記の教科で実施する必要はありません）。学校の取り組みにあわせてご検討いただき、自由にご活用ください。</a:t>
            </a:r>
            <a:endParaRPr kumimoji="1" lang="ja-JP" altLang="en-US" sz="900" dirty="0">
              <a:latin typeface="+mn-ea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2507223" y="5466890"/>
            <a:ext cx="1426650" cy="507068"/>
            <a:chOff x="2517063" y="3583528"/>
            <a:chExt cx="1426650" cy="507068"/>
          </a:xfrm>
        </p:grpSpPr>
        <p:sp>
          <p:nvSpPr>
            <p:cNvPr id="77" name="正方形/長方形 76"/>
            <p:cNvSpPr/>
            <p:nvPr/>
          </p:nvSpPr>
          <p:spPr>
            <a:xfrm>
              <a:off x="2530727" y="3583528"/>
              <a:ext cx="1412986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900" dirty="0">
                  <a:latin typeface="+mn-ea"/>
                </a:rPr>
                <a:t>市役所屋上見学</a:t>
              </a:r>
              <a:endParaRPr lang="en-US" altLang="ja-JP" sz="900" dirty="0">
                <a:latin typeface="+mn-ea"/>
              </a:endParaRPr>
            </a:p>
          </p:txBody>
        </p:sp>
        <p:sp>
          <p:nvSpPr>
            <p:cNvPr id="84" name="正方形/長方形 83"/>
            <p:cNvSpPr/>
            <p:nvPr/>
          </p:nvSpPr>
          <p:spPr>
            <a:xfrm>
              <a:off x="2517063" y="3859764"/>
              <a:ext cx="1412986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900" dirty="0">
                  <a:latin typeface="+mn-ea"/>
                </a:rPr>
                <a:t>ランチボックス見学</a:t>
              </a:r>
              <a:endParaRPr lang="en-US" altLang="ja-JP" sz="900" dirty="0">
                <a:latin typeface="+mn-ea"/>
              </a:endParaRPr>
            </a:p>
          </p:txBody>
        </p:sp>
      </p:grpSp>
      <p:sp>
        <p:nvSpPr>
          <p:cNvPr id="88" name="フローチャート: 処理 87"/>
          <p:cNvSpPr/>
          <p:nvPr/>
        </p:nvSpPr>
        <p:spPr>
          <a:xfrm>
            <a:off x="5506755" y="1516401"/>
            <a:ext cx="1552500" cy="296129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No.1-2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 この木なんの木</a:t>
            </a:r>
            <a:endParaRPr kumimoji="1"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85725" indent="-85725"/>
            <a:endParaRPr lang="en-US" altLang="ja-JP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1" name="フローチャート: 処理 90"/>
          <p:cNvSpPr/>
          <p:nvPr/>
        </p:nvSpPr>
        <p:spPr>
          <a:xfrm>
            <a:off x="3252371" y="6507687"/>
            <a:ext cx="1678080" cy="284990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No.1-1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校区の緑視率調査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2" name="角丸四角形 111"/>
          <p:cNvSpPr/>
          <p:nvPr/>
        </p:nvSpPr>
        <p:spPr>
          <a:xfrm>
            <a:off x="5650905" y="7722913"/>
            <a:ext cx="1062196" cy="403614"/>
          </a:xfrm>
          <a:prstGeom prst="roundRect">
            <a:avLst>
              <a:gd name="adj" fmla="val 13185"/>
            </a:avLst>
          </a:prstGeom>
          <a:noFill/>
          <a:ln>
            <a:solidFill>
              <a:srgbClr val="00999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ja-JP" altLang="en-US" sz="900" dirty="0">
                <a:solidFill>
                  <a:srgbClr val="009999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●夏休みイベント</a:t>
            </a:r>
            <a:endParaRPr kumimoji="1" lang="ja-JP" altLang="en-US" sz="900" dirty="0">
              <a:solidFill>
                <a:srgbClr val="009999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13" name="曲折矢印 112"/>
          <p:cNvSpPr/>
          <p:nvPr/>
        </p:nvSpPr>
        <p:spPr>
          <a:xfrm rot="16200000">
            <a:off x="5290905" y="7616782"/>
            <a:ext cx="398725" cy="321274"/>
          </a:xfrm>
          <a:prstGeom prst="bentArrow">
            <a:avLst>
              <a:gd name="adj1" fmla="val 30105"/>
              <a:gd name="adj2" fmla="val 29895"/>
              <a:gd name="adj3" fmla="val 35849"/>
              <a:gd name="adj4" fmla="val 55576"/>
            </a:avLst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3" name="フローチャート: 処理 102"/>
          <p:cNvSpPr/>
          <p:nvPr/>
        </p:nvSpPr>
        <p:spPr>
          <a:xfrm>
            <a:off x="9603293" y="6541989"/>
            <a:ext cx="2198107" cy="418851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No.3-3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 池田市立歴史民俗資料館</a:t>
            </a:r>
          </a:p>
          <a:p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           ちょっと昔のくらしの道具</a:t>
            </a:r>
            <a:endParaRPr kumimoji="1"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7" name="フローチャート: 処理 116"/>
          <p:cNvSpPr/>
          <p:nvPr/>
        </p:nvSpPr>
        <p:spPr>
          <a:xfrm>
            <a:off x="6220506" y="6507687"/>
            <a:ext cx="2580513" cy="284989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rtlCol="0" anchor="t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No.2-4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ゆめ・まち わくわく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WORK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プログラム</a:t>
            </a:r>
            <a:br>
              <a:rPr kumimoji="1"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endParaRPr lang="en-US" altLang="ja-JP" sz="9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53" name="直線コネクタ 52"/>
          <p:cNvCxnSpPr>
            <a:cxnSpLocks/>
          </p:cNvCxnSpPr>
          <p:nvPr/>
        </p:nvCxnSpPr>
        <p:spPr>
          <a:xfrm>
            <a:off x="3744019" y="1996078"/>
            <a:ext cx="326420" cy="1471766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 flipV="1">
            <a:off x="4370673" y="4717349"/>
            <a:ext cx="274441" cy="1790338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H="1" flipV="1">
            <a:off x="3723989" y="5577905"/>
            <a:ext cx="634619" cy="921288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 flipH="1" flipV="1">
            <a:off x="6858985" y="4631083"/>
            <a:ext cx="440406" cy="1939563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 flipV="1">
            <a:off x="7337711" y="4772493"/>
            <a:ext cx="957941" cy="1798153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>
            <a:cxnSpLocks/>
            <a:stCxn id="88" idx="2"/>
          </p:cNvCxnSpPr>
          <p:nvPr/>
        </p:nvCxnSpPr>
        <p:spPr>
          <a:xfrm>
            <a:off x="6283005" y="1812530"/>
            <a:ext cx="835995" cy="1311605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 flipH="1" flipV="1">
            <a:off x="10155197" y="4616590"/>
            <a:ext cx="551258" cy="1997557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C65D5F1-F691-4F47-AD06-F9E75DA33989}"/>
              </a:ext>
            </a:extLst>
          </p:cNvPr>
          <p:cNvSpPr txBox="1"/>
          <p:nvPr/>
        </p:nvSpPr>
        <p:spPr>
          <a:xfrm>
            <a:off x="7851343" y="933320"/>
            <a:ext cx="4418090" cy="496847"/>
          </a:xfrm>
          <a:prstGeom prst="rect">
            <a:avLst/>
          </a:prstGeom>
          <a:noFill/>
          <a:effectLst/>
        </p:spPr>
        <p:txBody>
          <a:bodyPr wrap="square" rtlCol="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>
                <a:latin typeface="+mn-ea"/>
              </a:rPr>
              <a:t>　　　</a:t>
            </a:r>
            <a:r>
              <a:rPr lang="en-US" altLang="ja-JP" sz="1200" dirty="0">
                <a:latin typeface="+mn-ea"/>
              </a:rPr>
              <a:t>※</a:t>
            </a:r>
            <a:r>
              <a:rPr lang="ja-JP" altLang="en-US" sz="1200" dirty="0">
                <a:latin typeface="+mn-ea"/>
              </a:rPr>
              <a:t>出前授業の詳しい内容は、出前授業一覧をご覧ください。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2F29A264-BA9A-4D9D-B0E0-E762E5C97328}"/>
              </a:ext>
            </a:extLst>
          </p:cNvPr>
          <p:cNvSpPr txBox="1"/>
          <p:nvPr/>
        </p:nvSpPr>
        <p:spPr>
          <a:xfrm>
            <a:off x="7530263" y="461541"/>
            <a:ext cx="869807" cy="326557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txBody>
          <a:bodyPr wrap="none" rtlCol="0" anchor="ctr" anchorCtr="0">
            <a:noAutofit/>
          </a:bodyPr>
          <a:lstStyle/>
          <a:p>
            <a:r>
              <a:rPr kumimoji="1"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小学校</a:t>
            </a:r>
          </a:p>
        </p:txBody>
      </p:sp>
    </p:spTree>
    <p:extLst>
      <p:ext uri="{BB962C8B-B14F-4D97-AF65-F5344CB8AC3E}">
        <p14:creationId xmlns:p14="http://schemas.microsoft.com/office/powerpoint/2010/main" val="1578340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/>
          <p:cNvSpPr txBox="1"/>
          <p:nvPr/>
        </p:nvSpPr>
        <p:spPr>
          <a:xfrm>
            <a:off x="5131199" y="2317949"/>
            <a:ext cx="972544" cy="6011044"/>
          </a:xfrm>
          <a:prstGeom prst="rect">
            <a:avLst/>
          </a:prstGeom>
          <a:solidFill>
            <a:srgbClr val="009999">
              <a:alpha val="20000"/>
            </a:srgbClr>
          </a:solidFill>
        </p:spPr>
        <p:txBody>
          <a:bodyPr vert="eaVert" wrap="square" rtlCol="0" anchor="ctr" anchorCtr="0">
            <a:noAutofit/>
          </a:bodyPr>
          <a:lstStyle/>
          <a:p>
            <a:r>
              <a:rPr kumimoji="1" lang="ja-JP" altLang="en-US" sz="3200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夏　休　み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9318963" y="2301816"/>
            <a:ext cx="393712" cy="6027177"/>
          </a:xfrm>
          <a:prstGeom prst="rect">
            <a:avLst/>
          </a:prstGeom>
          <a:solidFill>
            <a:srgbClr val="009999">
              <a:alpha val="20000"/>
            </a:srgbClr>
          </a:solidFill>
        </p:spPr>
        <p:txBody>
          <a:bodyPr vert="eaVert" wrap="square" rtlCol="0" anchor="ctr" anchorCtr="0">
            <a:noAutofit/>
          </a:bodyPr>
          <a:lstStyle/>
          <a:p>
            <a:r>
              <a:rPr kumimoji="1" lang="ja-JP" altLang="en-US" sz="2000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冬　休　み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2101708" y="3926817"/>
            <a:ext cx="9803288" cy="1435281"/>
          </a:xfrm>
          <a:prstGeom prst="rect">
            <a:avLst/>
          </a:prstGeom>
          <a:solidFill>
            <a:schemeClr val="bg1">
              <a:lumMod val="95000"/>
              <a:alpha val="50196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107" name="グループ化 106"/>
          <p:cNvGrpSpPr/>
          <p:nvPr/>
        </p:nvGrpSpPr>
        <p:grpSpPr>
          <a:xfrm>
            <a:off x="2085958" y="2008715"/>
            <a:ext cx="9803288" cy="247357"/>
            <a:chOff x="2008312" y="550932"/>
            <a:chExt cx="9803288" cy="247357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4479468" y="550932"/>
              <a:ext cx="792088" cy="24622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７</a:t>
              </a:r>
              <a:r>
                <a:rPr kumimoji="1"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2008312" y="551611"/>
              <a:ext cx="792088" cy="24622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４月</a:t>
              </a: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2827512" y="551610"/>
              <a:ext cx="792088" cy="24622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５</a:t>
              </a:r>
              <a:r>
                <a:rPr kumimoji="1"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3646712" y="551609"/>
              <a:ext cx="792088" cy="24622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６</a:t>
              </a:r>
              <a:r>
                <a:rPr kumimoji="1"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5285112" y="551607"/>
              <a:ext cx="792088" cy="24622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８</a:t>
              </a:r>
              <a:r>
                <a:rPr kumimoji="1"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6104312" y="551606"/>
              <a:ext cx="792088" cy="24622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９</a:t>
              </a:r>
              <a:r>
                <a:rPr kumimoji="1"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6925706" y="552068"/>
              <a:ext cx="792088" cy="24622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１０</a:t>
              </a:r>
              <a:r>
                <a:rPr kumimoji="1"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7759041" y="551604"/>
              <a:ext cx="792088" cy="24622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１１</a:t>
              </a:r>
              <a:r>
                <a:rPr kumimoji="1"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8578888" y="551603"/>
              <a:ext cx="792088" cy="24622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１２</a:t>
              </a:r>
              <a:r>
                <a:rPr kumimoji="1"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9381112" y="551602"/>
              <a:ext cx="792088" cy="24622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</a:t>
              </a:r>
              <a:r>
                <a:rPr kumimoji="1"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10200312" y="551601"/>
              <a:ext cx="792088" cy="24622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２</a:t>
              </a:r>
              <a:r>
                <a:rPr kumimoji="1"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1019512" y="551600"/>
              <a:ext cx="792088" cy="24622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３月</a:t>
              </a:r>
            </a:p>
          </p:txBody>
        </p:sp>
      </p:grpSp>
      <p:sp>
        <p:nvSpPr>
          <p:cNvPr id="24" name="テキスト ボックス 23"/>
          <p:cNvSpPr txBox="1"/>
          <p:nvPr/>
        </p:nvSpPr>
        <p:spPr>
          <a:xfrm>
            <a:off x="685294" y="2478673"/>
            <a:ext cx="504056" cy="43931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/>
        </p:spPr>
        <p:txBody>
          <a:bodyPr vert="eaVert" wrap="square" rtlCol="0" anchor="ctr" anchorCtr="0">
            <a:noAutofit/>
          </a:bodyPr>
          <a:lstStyle/>
          <a:p>
            <a:pPr algn="ctr"/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</a:t>
            </a:r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年生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312959" y="2455698"/>
            <a:ext cx="677863" cy="1426505"/>
          </a:xfrm>
          <a:prstGeom prst="rect">
            <a:avLst/>
          </a:prstGeom>
          <a:solidFill>
            <a:schemeClr val="bg1">
              <a:lumMod val="85000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理科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294758" y="3962002"/>
            <a:ext cx="677863" cy="1426505"/>
          </a:xfrm>
          <a:prstGeom prst="rect">
            <a:avLst/>
          </a:prstGeom>
          <a:solidFill>
            <a:schemeClr val="bg1">
              <a:lumMod val="85000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社会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274086" y="5472221"/>
            <a:ext cx="677863" cy="14294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行事・社会</a:t>
            </a:r>
            <a:endParaRPr kumimoji="1"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見学等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146213" y="2513202"/>
            <a:ext cx="9803288" cy="1307572"/>
          </a:xfrm>
          <a:prstGeom prst="rect">
            <a:avLst/>
          </a:prstGeom>
          <a:solidFill>
            <a:schemeClr val="bg1">
              <a:lumMod val="95000"/>
              <a:alpha val="50196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5126932" y="3084488"/>
            <a:ext cx="97254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900" dirty="0">
                <a:latin typeface="+mn-ea"/>
              </a:rPr>
              <a:t>自由研究</a:t>
            </a:r>
            <a:endParaRPr lang="en-US" altLang="ja-JP" sz="900" dirty="0">
              <a:latin typeface="+mn-ea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121746" y="5488690"/>
            <a:ext cx="9803288" cy="1350842"/>
          </a:xfrm>
          <a:prstGeom prst="rect">
            <a:avLst/>
          </a:prstGeom>
          <a:solidFill>
            <a:schemeClr val="bg1">
              <a:lumMod val="95000"/>
              <a:alpha val="50196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2164321" y="2516218"/>
            <a:ext cx="151216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1.</a:t>
            </a:r>
            <a:r>
              <a:rPr lang="ja-JP" altLang="en-US" sz="900" dirty="0">
                <a:latin typeface="+mn-ea"/>
              </a:rPr>
              <a:t>季節と生き物（春）</a:t>
            </a:r>
            <a:endParaRPr lang="en-US" altLang="ja-JP" sz="900" dirty="0">
              <a:latin typeface="+mn-ea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2515933" y="2976007"/>
            <a:ext cx="129638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2.</a:t>
            </a:r>
            <a:r>
              <a:rPr lang="ja-JP" altLang="en-US" sz="900" dirty="0">
                <a:latin typeface="+mn-ea"/>
              </a:rPr>
              <a:t>天気と気温</a:t>
            </a:r>
            <a:endParaRPr lang="en-US" altLang="ja-JP" sz="900" dirty="0">
              <a:latin typeface="+mn-ea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3200245" y="3374463"/>
            <a:ext cx="1224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3.</a:t>
            </a:r>
            <a:r>
              <a:rPr lang="ja-JP" altLang="en-US" sz="900" dirty="0">
                <a:latin typeface="+mn-ea"/>
              </a:rPr>
              <a:t>電池の働き</a:t>
            </a:r>
            <a:endParaRPr lang="en-US" altLang="ja-JP" sz="900" dirty="0">
              <a:latin typeface="+mn-ea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3662245" y="2969220"/>
            <a:ext cx="137295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4.</a:t>
            </a:r>
            <a:r>
              <a:rPr lang="ja-JP" altLang="en-US" sz="900" dirty="0">
                <a:latin typeface="+mn-ea"/>
              </a:rPr>
              <a:t>閉じ込めた空気や水</a:t>
            </a:r>
            <a:endParaRPr lang="en-US" altLang="ja-JP" sz="900" dirty="0">
              <a:latin typeface="+mn-ea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3722216" y="2523714"/>
            <a:ext cx="151216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1.</a:t>
            </a:r>
            <a:r>
              <a:rPr lang="ja-JP" altLang="en-US" sz="900" dirty="0">
                <a:latin typeface="+mn-ea"/>
              </a:rPr>
              <a:t>季節と生き物（夏）</a:t>
            </a:r>
            <a:endParaRPr lang="en-US" altLang="ja-JP" sz="900" dirty="0">
              <a:latin typeface="+mn-ea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4264614" y="3388588"/>
            <a:ext cx="89627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5.</a:t>
            </a:r>
            <a:r>
              <a:rPr lang="ja-JP" altLang="en-US" sz="900" dirty="0">
                <a:latin typeface="+mn-ea"/>
              </a:rPr>
              <a:t>星や月</a:t>
            </a:r>
            <a:r>
              <a:rPr lang="en-US" altLang="ja-JP" sz="900" dirty="0">
                <a:latin typeface="+mn-ea"/>
              </a:rPr>
              <a:t>(1)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5637692" y="2564898"/>
            <a:ext cx="17292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1.</a:t>
            </a:r>
            <a:r>
              <a:rPr lang="ja-JP" altLang="en-US" sz="900" dirty="0">
                <a:latin typeface="+mn-ea"/>
              </a:rPr>
              <a:t>季節と生き物（夏の終わり）</a:t>
            </a:r>
            <a:endParaRPr lang="en-US" altLang="ja-JP" sz="900" dirty="0">
              <a:latin typeface="+mn-ea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6304945" y="2995996"/>
            <a:ext cx="17292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6.</a:t>
            </a:r>
            <a:r>
              <a:rPr lang="ja-JP" altLang="en-US" sz="900" dirty="0">
                <a:latin typeface="+mn-ea"/>
              </a:rPr>
              <a:t>私たちの体と運動</a:t>
            </a:r>
            <a:endParaRPr lang="en-US" altLang="ja-JP" sz="900" dirty="0">
              <a:latin typeface="+mn-ea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6641240" y="3319402"/>
            <a:ext cx="89627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7.</a:t>
            </a:r>
            <a:r>
              <a:rPr lang="ja-JP" altLang="en-US" sz="900" dirty="0">
                <a:latin typeface="+mn-ea"/>
              </a:rPr>
              <a:t>星や月</a:t>
            </a:r>
            <a:r>
              <a:rPr lang="en-US" altLang="ja-JP" sz="900" dirty="0">
                <a:latin typeface="+mn-ea"/>
              </a:rPr>
              <a:t>(2)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7240664" y="2556795"/>
            <a:ext cx="17292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1.</a:t>
            </a:r>
            <a:r>
              <a:rPr lang="ja-JP" altLang="en-US" sz="900" dirty="0">
                <a:latin typeface="+mn-ea"/>
              </a:rPr>
              <a:t>季節と生き物（秋）</a:t>
            </a:r>
            <a:endParaRPr lang="en-US" altLang="ja-JP" sz="900" dirty="0">
              <a:latin typeface="+mn-ea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7357681" y="3002628"/>
            <a:ext cx="135552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8.</a:t>
            </a:r>
            <a:r>
              <a:rPr lang="ja-JP" altLang="en-US" sz="900" dirty="0">
                <a:latin typeface="+mn-ea"/>
              </a:rPr>
              <a:t>ものの温度と体積</a:t>
            </a:r>
            <a:endParaRPr lang="en-US" altLang="ja-JP" sz="900" dirty="0">
              <a:latin typeface="+mn-ea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8439603" y="3019369"/>
            <a:ext cx="135552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9.</a:t>
            </a:r>
            <a:r>
              <a:rPr lang="ja-JP" altLang="en-US" sz="900" dirty="0">
                <a:latin typeface="+mn-ea"/>
              </a:rPr>
              <a:t>もの温まり方</a:t>
            </a:r>
            <a:endParaRPr lang="en-US" altLang="ja-JP" sz="900" dirty="0">
              <a:latin typeface="+mn-ea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9673620" y="3388612"/>
            <a:ext cx="120867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10.</a:t>
            </a:r>
            <a:r>
              <a:rPr lang="ja-JP" altLang="en-US" sz="900" dirty="0">
                <a:latin typeface="+mn-ea"/>
              </a:rPr>
              <a:t>星や月</a:t>
            </a:r>
            <a:r>
              <a:rPr lang="en-US" altLang="ja-JP" sz="900" dirty="0">
                <a:latin typeface="+mn-ea"/>
              </a:rPr>
              <a:t>(3)</a:t>
            </a:r>
          </a:p>
        </p:txBody>
      </p:sp>
      <p:sp>
        <p:nvSpPr>
          <p:cNvPr id="61" name="正方形/長方形 60"/>
          <p:cNvSpPr/>
          <p:nvPr/>
        </p:nvSpPr>
        <p:spPr>
          <a:xfrm>
            <a:off x="9764290" y="2523714"/>
            <a:ext cx="17292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1.</a:t>
            </a:r>
            <a:r>
              <a:rPr lang="ja-JP" altLang="en-US" sz="900" dirty="0">
                <a:latin typeface="+mn-ea"/>
              </a:rPr>
              <a:t>季節と生き物（冬）</a:t>
            </a:r>
            <a:endParaRPr lang="en-US" altLang="ja-JP" sz="900" dirty="0">
              <a:latin typeface="+mn-ea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10039416" y="3086788"/>
            <a:ext cx="106448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11.</a:t>
            </a:r>
            <a:r>
              <a:rPr lang="ja-JP" altLang="en-US" sz="900" dirty="0">
                <a:latin typeface="+mn-ea"/>
              </a:rPr>
              <a:t>姿を変える水</a:t>
            </a:r>
            <a:endParaRPr lang="en-US" altLang="ja-JP" sz="900" dirty="0">
              <a:latin typeface="+mn-ea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10624164" y="3377885"/>
            <a:ext cx="129614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12.</a:t>
            </a:r>
            <a:r>
              <a:rPr lang="ja-JP" altLang="en-US" sz="900" dirty="0">
                <a:latin typeface="+mn-ea"/>
              </a:rPr>
              <a:t>自然の中の水</a:t>
            </a:r>
            <a:endParaRPr lang="en-US" altLang="ja-JP" sz="900" dirty="0">
              <a:latin typeface="+mn-ea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2243797" y="4186323"/>
            <a:ext cx="3333624" cy="761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altLang="ja-JP" sz="900" dirty="0">
                <a:latin typeface="+mn-ea"/>
              </a:rPr>
              <a:t>4.</a:t>
            </a:r>
            <a:r>
              <a:rPr lang="ja-JP" altLang="en-US" sz="900" dirty="0">
                <a:latin typeface="+mn-ea"/>
              </a:rPr>
              <a:t>住みよいくらしをつくる</a:t>
            </a:r>
            <a:endParaRPr lang="en-US" altLang="ja-JP" sz="900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ごみの始末と活用</a:t>
            </a:r>
            <a:endParaRPr lang="en-US" altLang="ja-JP" sz="900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ja-JP" altLang="en-US" sz="900" dirty="0">
                <a:latin typeface="+mn-ea"/>
              </a:rPr>
              <a:t>　　　　　　　　　　　　　　　　　　　　</a:t>
            </a:r>
            <a:endParaRPr lang="en-US" altLang="ja-JP" sz="900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ja-JP" altLang="en-US" sz="900" dirty="0">
                <a:latin typeface="+mn-ea"/>
              </a:rPr>
              <a:t>　　　　　　　　　　　　　　　　　　　　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命とくらしを支える水</a:t>
            </a:r>
            <a:endParaRPr lang="en-US" altLang="ja-JP" sz="900" dirty="0">
              <a:latin typeface="+mn-ea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6242728" y="4155255"/>
            <a:ext cx="2064210" cy="761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altLang="ja-JP" sz="900" dirty="0">
                <a:latin typeface="+mn-ea"/>
              </a:rPr>
              <a:t>5.</a:t>
            </a:r>
            <a:r>
              <a:rPr lang="ja-JP" altLang="en-US" sz="900" dirty="0">
                <a:latin typeface="+mn-ea"/>
              </a:rPr>
              <a:t>安全なくらしを守る</a:t>
            </a:r>
            <a:endParaRPr lang="en-US" altLang="ja-JP" sz="900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なくそう、怖い火事</a:t>
            </a:r>
            <a:endParaRPr lang="en-US" altLang="ja-JP" sz="900" dirty="0">
              <a:latin typeface="+mn-ea"/>
            </a:endParaRPr>
          </a:p>
          <a:p>
            <a:pPr>
              <a:spcBef>
                <a:spcPts val="300"/>
              </a:spcBef>
            </a:pPr>
            <a:endParaRPr lang="en-US" altLang="ja-JP" sz="900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ja-JP" altLang="en-US" sz="900" dirty="0">
                <a:latin typeface="+mn-ea"/>
              </a:rPr>
              <a:t>　　　　　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防ごう、交通事故や事件</a:t>
            </a:r>
            <a:endParaRPr lang="en-US" altLang="ja-JP" sz="900" dirty="0">
              <a:latin typeface="+mn-ea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7858427" y="4154017"/>
            <a:ext cx="16561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altLang="ja-JP" sz="900" dirty="0">
                <a:latin typeface="+mn-ea"/>
              </a:rPr>
              <a:t>6.</a:t>
            </a:r>
            <a:r>
              <a:rPr lang="ja-JP" altLang="en-US" sz="900" dirty="0">
                <a:latin typeface="+mn-ea"/>
              </a:rPr>
              <a:t>地域の発展につくした人々</a:t>
            </a:r>
            <a:endParaRPr lang="en-US" altLang="ja-JP" sz="900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よみがえらせよう、</a:t>
            </a:r>
            <a:endParaRPr lang="en-US" altLang="ja-JP" sz="900" dirty="0">
              <a:latin typeface="+mn-ea"/>
            </a:endParaRPr>
          </a:p>
          <a:p>
            <a:pPr algn="r">
              <a:spcBef>
                <a:spcPts val="300"/>
              </a:spcBef>
            </a:pPr>
            <a:r>
              <a:rPr lang="ja-JP" altLang="en-US" sz="900" dirty="0">
                <a:latin typeface="+mn-ea"/>
              </a:rPr>
              <a:t>われらの広村</a:t>
            </a:r>
            <a:endParaRPr lang="en-US" altLang="ja-JP" sz="900" dirty="0">
              <a:latin typeface="+mn-ea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9753492" y="4148690"/>
            <a:ext cx="29602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7.</a:t>
            </a:r>
            <a:r>
              <a:rPr lang="ja-JP" altLang="en-US" sz="900" dirty="0">
                <a:latin typeface="+mn-ea"/>
              </a:rPr>
              <a:t>わたしたちの住んでいる県</a:t>
            </a:r>
            <a:endParaRPr lang="en-US" altLang="ja-JP" sz="900" dirty="0">
              <a:latin typeface="+mn-ea"/>
            </a:endParaRPr>
          </a:p>
          <a:p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わたしたちの県の様子</a:t>
            </a:r>
            <a:endParaRPr lang="en-US" altLang="ja-JP" sz="900" dirty="0">
              <a:latin typeface="+mn-ea"/>
            </a:endParaRPr>
          </a:p>
          <a:p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　　　　　　　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県の人々のくらし</a:t>
            </a:r>
            <a:endParaRPr lang="en-US" altLang="ja-JP" sz="900" dirty="0">
              <a:latin typeface="+mn-ea"/>
            </a:endParaRPr>
          </a:p>
          <a:p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　　　　　　　　　　　　　　</a:t>
            </a:r>
            <a:r>
              <a:rPr lang="en-US" altLang="ja-JP" sz="900" dirty="0">
                <a:latin typeface="+mn-ea"/>
              </a:rPr>
              <a:t>(3)</a:t>
            </a:r>
            <a:r>
              <a:rPr lang="ja-JP" altLang="en-US" sz="900" dirty="0">
                <a:latin typeface="+mn-ea"/>
              </a:rPr>
              <a:t>世界に広がる人とのつながり</a:t>
            </a:r>
            <a:endParaRPr lang="en-US" altLang="ja-JP" sz="900" dirty="0">
              <a:latin typeface="+mn-ea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2336463" y="5793496"/>
            <a:ext cx="14129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900" dirty="0">
                <a:latin typeface="+mn-ea"/>
              </a:rPr>
              <a:t>浄水場・下水処理場</a:t>
            </a:r>
            <a:endParaRPr lang="en-US" altLang="ja-JP" sz="900" dirty="0">
              <a:latin typeface="+mn-ea"/>
            </a:endParaRPr>
          </a:p>
          <a:p>
            <a:pPr algn="ctr"/>
            <a:r>
              <a:rPr lang="ja-JP" altLang="en-US" sz="900" dirty="0">
                <a:latin typeface="+mn-ea"/>
              </a:rPr>
              <a:t>・クリーンセンター見学</a:t>
            </a:r>
            <a:endParaRPr lang="en-US" altLang="ja-JP" sz="900" dirty="0">
              <a:latin typeface="+mn-ea"/>
            </a:endParaRPr>
          </a:p>
          <a:p>
            <a:pPr algn="ctr"/>
            <a:endParaRPr lang="en-US" altLang="ja-JP" sz="900" dirty="0">
              <a:latin typeface="+mn-ea"/>
            </a:endParaRPr>
          </a:p>
          <a:p>
            <a:pPr algn="ctr"/>
            <a:r>
              <a:rPr lang="ja-JP" altLang="en-US" sz="900" dirty="0">
                <a:latin typeface="+mn-ea"/>
              </a:rPr>
              <a:t>パッカー車出前授業</a:t>
            </a:r>
            <a:endParaRPr lang="en-US" altLang="ja-JP" sz="900" dirty="0">
              <a:latin typeface="+mn-ea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9618797" y="6075251"/>
            <a:ext cx="98093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900" dirty="0">
                <a:latin typeface="+mn-ea"/>
              </a:rPr>
              <a:t>ハッピーテン</a:t>
            </a:r>
            <a:endParaRPr lang="en-US" altLang="ja-JP" sz="900" dirty="0">
              <a:latin typeface="+mn-ea"/>
            </a:endParaRPr>
          </a:p>
        </p:txBody>
      </p:sp>
      <p:sp>
        <p:nvSpPr>
          <p:cNvPr id="90" name="フローチャート: 処理 89"/>
          <p:cNvSpPr/>
          <p:nvPr/>
        </p:nvSpPr>
        <p:spPr>
          <a:xfrm>
            <a:off x="430468" y="1147799"/>
            <a:ext cx="2628529" cy="798400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No.1-4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エコスタッフの出前授業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① 天ぷら油から石鹸を作ろう</a:t>
            </a:r>
            <a:endParaRPr lang="ja-JP" altLang="en-US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 新聞紙マイバッグづくり</a:t>
            </a:r>
          </a:p>
          <a:p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 牛乳パックの小物入れ</a:t>
            </a:r>
          </a:p>
          <a:p>
            <a:endParaRPr lang="en-US" altLang="ja-JP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1" name="フローチャート: 処理 90"/>
          <p:cNvSpPr/>
          <p:nvPr/>
        </p:nvSpPr>
        <p:spPr>
          <a:xfrm>
            <a:off x="9389994" y="7265476"/>
            <a:ext cx="1783217" cy="237086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No.1-1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校区の緑視率調査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pPr marL="400050" indent="-400050"/>
            <a:endParaRPr lang="en-US" altLang="ja-JP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3" name="フローチャート: 処理 92"/>
          <p:cNvSpPr/>
          <p:nvPr/>
        </p:nvSpPr>
        <p:spPr>
          <a:xfrm>
            <a:off x="5766721" y="1209504"/>
            <a:ext cx="2172515" cy="718561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defPPr>
              <a:defRPr lang="ja-JP"/>
            </a:defPPr>
            <a:lvl1pPr marL="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No.1-4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 スターウォッチング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 2-9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国立天文台</a:t>
            </a:r>
          </a:p>
          <a:p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出張授業「ふれあい天文学」 </a:t>
            </a:r>
            <a:endParaRPr lang="ja-JP" altLang="en-US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貸出機材「ダジックアース」 </a:t>
            </a:r>
            <a:endParaRPr lang="ja-JP" altLang="en-US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94" name="直線コネクタ 93"/>
          <p:cNvCxnSpPr>
            <a:cxnSpLocks/>
          </p:cNvCxnSpPr>
          <p:nvPr/>
        </p:nvCxnSpPr>
        <p:spPr>
          <a:xfrm flipH="1" flipV="1">
            <a:off x="2977712" y="3282972"/>
            <a:ext cx="1446669" cy="3982504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フローチャート: 処理 95"/>
          <p:cNvSpPr/>
          <p:nvPr/>
        </p:nvSpPr>
        <p:spPr>
          <a:xfrm>
            <a:off x="8024455" y="1491277"/>
            <a:ext cx="2398059" cy="445123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No.1-10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猪名川河川レンジャー </a:t>
            </a:r>
            <a:endParaRPr kumimoji="1"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 －② </a:t>
            </a:r>
            <a:r>
              <a:rPr kumimoji="1"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環境保全</a:t>
            </a:r>
            <a:endParaRPr kumimoji="1"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66675" indent="-66675"/>
            <a:endParaRPr lang="en-US" altLang="ja-JP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9" name="フローチャート: 処理 98"/>
          <p:cNvSpPr/>
          <p:nvPr/>
        </p:nvSpPr>
        <p:spPr>
          <a:xfrm>
            <a:off x="4035350" y="5593154"/>
            <a:ext cx="1476112" cy="283430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rtlCol="0" anchor="t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No.2-1 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サントリー 水育</a:t>
            </a:r>
            <a:br>
              <a:rPr kumimoji="1"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endParaRPr lang="en-US" altLang="ja-JP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5" name="フローチャート: 処理 114"/>
          <p:cNvSpPr/>
          <p:nvPr/>
        </p:nvSpPr>
        <p:spPr>
          <a:xfrm>
            <a:off x="6620085" y="7252679"/>
            <a:ext cx="2618746" cy="249883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rtlCol="0" anchor="t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No.2-4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ゆめ・まち わくわく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WORK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プログラム</a:t>
            </a:r>
            <a:br>
              <a:rPr kumimoji="1"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endParaRPr lang="en-US" altLang="ja-JP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1" name="フローチャート: 処理 120"/>
          <p:cNvSpPr/>
          <p:nvPr/>
        </p:nvSpPr>
        <p:spPr>
          <a:xfrm>
            <a:off x="3884722" y="7244788"/>
            <a:ext cx="2084030" cy="459879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rtlCol="0" anchor="t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No.1-12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気候のはなしをきこう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No.2-6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「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JICA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国際協力出前講座」 </a:t>
            </a:r>
            <a:endParaRPr lang="ja-JP" altLang="en-US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111" name="直線コネクタ 110"/>
          <p:cNvCxnSpPr>
            <a:cxnSpLocks/>
            <a:stCxn id="90" idx="2"/>
          </p:cNvCxnSpPr>
          <p:nvPr/>
        </p:nvCxnSpPr>
        <p:spPr>
          <a:xfrm>
            <a:off x="1744733" y="1946199"/>
            <a:ext cx="535397" cy="2479448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コネクタ 118"/>
          <p:cNvCxnSpPr>
            <a:cxnSpLocks/>
          </p:cNvCxnSpPr>
          <p:nvPr/>
        </p:nvCxnSpPr>
        <p:spPr>
          <a:xfrm flipH="1">
            <a:off x="4627766" y="1878200"/>
            <a:ext cx="1805091" cy="1482138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コネクタ 119"/>
          <p:cNvCxnSpPr>
            <a:cxnSpLocks/>
          </p:cNvCxnSpPr>
          <p:nvPr/>
        </p:nvCxnSpPr>
        <p:spPr>
          <a:xfrm flipH="1">
            <a:off x="4877311" y="1896533"/>
            <a:ext cx="3443522" cy="752105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コネクタ 122"/>
          <p:cNvCxnSpPr>
            <a:cxnSpLocks/>
            <a:endCxn id="30" idx="0"/>
          </p:cNvCxnSpPr>
          <p:nvPr/>
        </p:nvCxnSpPr>
        <p:spPr>
          <a:xfrm flipH="1">
            <a:off x="7047857" y="1913513"/>
            <a:ext cx="1920507" cy="599689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コネクタ 123"/>
          <p:cNvCxnSpPr>
            <a:cxnSpLocks/>
            <a:endCxn id="57" idx="0"/>
          </p:cNvCxnSpPr>
          <p:nvPr/>
        </p:nvCxnSpPr>
        <p:spPr>
          <a:xfrm flipH="1">
            <a:off x="8105301" y="1931019"/>
            <a:ext cx="1014128" cy="625776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>
            <a:cxnSpLocks/>
          </p:cNvCxnSpPr>
          <p:nvPr/>
        </p:nvCxnSpPr>
        <p:spPr>
          <a:xfrm flipH="1" flipV="1">
            <a:off x="4154346" y="4959054"/>
            <a:ext cx="116690" cy="575283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コネクタ 129"/>
          <p:cNvCxnSpPr>
            <a:cxnSpLocks/>
            <a:stCxn id="121" idx="0"/>
          </p:cNvCxnSpPr>
          <p:nvPr/>
        </p:nvCxnSpPr>
        <p:spPr>
          <a:xfrm flipV="1">
            <a:off x="4926737" y="4996566"/>
            <a:ext cx="6010567" cy="2248222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コネクタ 132"/>
          <p:cNvCxnSpPr>
            <a:cxnSpLocks/>
            <a:stCxn id="115" idx="0"/>
          </p:cNvCxnSpPr>
          <p:nvPr/>
        </p:nvCxnSpPr>
        <p:spPr>
          <a:xfrm flipV="1">
            <a:off x="7929458" y="4567197"/>
            <a:ext cx="391375" cy="2685482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コネクタ 135"/>
          <p:cNvCxnSpPr>
            <a:cxnSpLocks/>
            <a:stCxn id="91" idx="0"/>
          </p:cNvCxnSpPr>
          <p:nvPr/>
        </p:nvCxnSpPr>
        <p:spPr>
          <a:xfrm flipH="1" flipV="1">
            <a:off x="10138517" y="4536130"/>
            <a:ext cx="143086" cy="2729346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フローチャート: 処理 77"/>
          <p:cNvSpPr/>
          <p:nvPr/>
        </p:nvSpPr>
        <p:spPr>
          <a:xfrm>
            <a:off x="3141895" y="1367539"/>
            <a:ext cx="2520678" cy="556862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NO.2-7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産業総合研究所関西センターの実験授業</a:t>
            </a:r>
            <a:r>
              <a:rPr lang="zh-TW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①燃料電池実験教室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8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81" name="直線コネクタ 80"/>
          <p:cNvCxnSpPr>
            <a:cxnSpLocks/>
            <a:stCxn id="78" idx="2"/>
          </p:cNvCxnSpPr>
          <p:nvPr/>
        </p:nvCxnSpPr>
        <p:spPr>
          <a:xfrm flipH="1">
            <a:off x="3525840" y="1924401"/>
            <a:ext cx="876394" cy="1539211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曲折矢印 112"/>
          <p:cNvSpPr/>
          <p:nvPr/>
        </p:nvSpPr>
        <p:spPr>
          <a:xfrm rot="16200000">
            <a:off x="5333240" y="8198495"/>
            <a:ext cx="398725" cy="321274"/>
          </a:xfrm>
          <a:prstGeom prst="bentArrow">
            <a:avLst>
              <a:gd name="adj1" fmla="val 30105"/>
              <a:gd name="adj2" fmla="val 29895"/>
              <a:gd name="adj3" fmla="val 35849"/>
              <a:gd name="adj4" fmla="val 55576"/>
            </a:avLst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1F20D864-A2CF-46E0-AFAC-9B11A2D97C73}"/>
              </a:ext>
            </a:extLst>
          </p:cNvPr>
          <p:cNvCxnSpPr>
            <a:cxnSpLocks/>
          </p:cNvCxnSpPr>
          <p:nvPr/>
        </p:nvCxnSpPr>
        <p:spPr>
          <a:xfrm flipH="1">
            <a:off x="11070046" y="1888242"/>
            <a:ext cx="128186" cy="1500346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フローチャート: 処理 75">
            <a:extLst>
              <a:ext uri="{FF2B5EF4-FFF2-40B4-BE49-F238E27FC236}">
                <a16:creationId xmlns:a16="http://schemas.microsoft.com/office/drawing/2014/main" id="{249A7C32-BD68-44C7-882A-73E4E45E6715}"/>
              </a:ext>
            </a:extLst>
          </p:cNvPr>
          <p:cNvSpPr/>
          <p:nvPr/>
        </p:nvSpPr>
        <p:spPr>
          <a:xfrm>
            <a:off x="10495267" y="1562518"/>
            <a:ext cx="1665600" cy="383681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t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No.2-1 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サントリー 水育</a:t>
            </a:r>
            <a:br>
              <a:rPr kumimoji="1"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/>
              </a:rPr>
            </a:br>
            <a:endParaRPr lang="en-US" altLang="ja-JP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7D1CE75A-DF94-43A8-A85A-D5DD6B11DDED}"/>
              </a:ext>
            </a:extLst>
          </p:cNvPr>
          <p:cNvSpPr txBox="1"/>
          <p:nvPr/>
        </p:nvSpPr>
        <p:spPr>
          <a:xfrm>
            <a:off x="712169" y="205888"/>
            <a:ext cx="11089232" cy="556862"/>
          </a:xfrm>
          <a:prstGeom prst="rect">
            <a:avLst/>
          </a:prstGeom>
          <a:noFill/>
          <a:effectLst/>
        </p:spPr>
        <p:txBody>
          <a:bodyPr wrap="square" rtlCol="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池田市地域まるごと環境学習　令和６（</a:t>
            </a:r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2024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）年度　環境出前授業カレンダー</a:t>
            </a:r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参考</a:t>
            </a:r>
            <a:r>
              <a:rPr kumimoji="1"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各出前授業と</a:t>
            </a:r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教科・単元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の関連付けの例</a:t>
            </a:r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／４年</a:t>
            </a:r>
            <a:r>
              <a:rPr kumimoji="1" lang="ja-JP" altLang="en-US" sz="900" dirty="0">
                <a:latin typeface="+mn-ea"/>
              </a:rPr>
              <a:t>　</a:t>
            </a:r>
            <a:r>
              <a:rPr kumimoji="1" lang="en-US" altLang="ja-JP" sz="900" dirty="0">
                <a:latin typeface="+mn-ea"/>
              </a:rPr>
              <a:t>※</a:t>
            </a:r>
            <a:r>
              <a:rPr lang="ja-JP" altLang="en-US" sz="900" dirty="0">
                <a:latin typeface="+mn-ea"/>
              </a:rPr>
              <a:t>記載した活用例は一例です（下記の教科で実施する必要はありません）。学校の取り組みにあわせてご検討いただき、自由にご活用ください。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BA8C4897-8212-4F92-929A-C6F86DD31905}"/>
              </a:ext>
            </a:extLst>
          </p:cNvPr>
          <p:cNvSpPr txBox="1"/>
          <p:nvPr/>
        </p:nvSpPr>
        <p:spPr>
          <a:xfrm>
            <a:off x="7739907" y="694036"/>
            <a:ext cx="4418090" cy="496847"/>
          </a:xfrm>
          <a:prstGeom prst="rect">
            <a:avLst/>
          </a:prstGeom>
          <a:noFill/>
          <a:effectLst/>
        </p:spPr>
        <p:txBody>
          <a:bodyPr wrap="square" rtlCol="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>
                <a:latin typeface="+mn-ea"/>
              </a:rPr>
              <a:t>　　　</a:t>
            </a:r>
            <a:r>
              <a:rPr lang="en-US" altLang="ja-JP" sz="1200" dirty="0">
                <a:latin typeface="+mn-ea"/>
              </a:rPr>
              <a:t>※</a:t>
            </a:r>
            <a:r>
              <a:rPr lang="ja-JP" altLang="en-US" sz="1200" dirty="0">
                <a:latin typeface="+mn-ea"/>
              </a:rPr>
              <a:t>出前授業の詳しい内容は、出前授業一覧をご覧ください。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F66A6627-166D-41B1-AC1A-3ADE0BFE08D8}"/>
              </a:ext>
            </a:extLst>
          </p:cNvPr>
          <p:cNvSpPr txBox="1"/>
          <p:nvPr/>
        </p:nvSpPr>
        <p:spPr>
          <a:xfrm>
            <a:off x="7418827" y="222257"/>
            <a:ext cx="869807" cy="326557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txBody>
          <a:bodyPr wrap="none" rtlCol="0" anchor="ctr" anchorCtr="0">
            <a:noAutofit/>
          </a:bodyPr>
          <a:lstStyle/>
          <a:p>
            <a:r>
              <a:rPr kumimoji="1"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小学校</a:t>
            </a:r>
          </a:p>
        </p:txBody>
      </p:sp>
      <p:sp>
        <p:nvSpPr>
          <p:cNvPr id="77" name="角丸四角形 111">
            <a:extLst>
              <a:ext uri="{FF2B5EF4-FFF2-40B4-BE49-F238E27FC236}">
                <a16:creationId xmlns:a16="http://schemas.microsoft.com/office/drawing/2014/main" id="{D6978EE9-79D8-4072-9218-A05F998D62FD}"/>
              </a:ext>
            </a:extLst>
          </p:cNvPr>
          <p:cNvSpPr/>
          <p:nvPr/>
        </p:nvSpPr>
        <p:spPr>
          <a:xfrm>
            <a:off x="5693240" y="8318927"/>
            <a:ext cx="1062196" cy="403614"/>
          </a:xfrm>
          <a:prstGeom prst="roundRect">
            <a:avLst>
              <a:gd name="adj" fmla="val 13185"/>
            </a:avLst>
          </a:prstGeom>
          <a:noFill/>
          <a:ln>
            <a:solidFill>
              <a:srgbClr val="00999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ja-JP" altLang="en-US" sz="900" dirty="0">
                <a:solidFill>
                  <a:srgbClr val="009999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●夏休みイベント</a:t>
            </a:r>
            <a:endParaRPr kumimoji="1" lang="ja-JP" altLang="en-US" sz="900" dirty="0">
              <a:solidFill>
                <a:srgbClr val="009999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6" name="フローチャート: 処理 15">
            <a:extLst>
              <a:ext uri="{FF2B5EF4-FFF2-40B4-BE49-F238E27FC236}">
                <a16:creationId xmlns:a16="http://schemas.microsoft.com/office/drawing/2014/main" id="{AF45621B-38F0-D6D6-60C8-3812EE1C2C94}"/>
              </a:ext>
            </a:extLst>
          </p:cNvPr>
          <p:cNvSpPr/>
          <p:nvPr/>
        </p:nvSpPr>
        <p:spPr>
          <a:xfrm>
            <a:off x="1923265" y="6638918"/>
            <a:ext cx="1884702" cy="709478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rtlCol="0" anchor="t" anchorCtr="0"/>
          <a:lstStyle/>
          <a:p>
            <a:r>
              <a:rPr kumimoji="1"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No4</a:t>
            </a:r>
            <a:r>
              <a:rPr kumimoji="1"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－</a:t>
            </a:r>
            <a:r>
              <a:rPr kumimoji="1"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kumimoji="1"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3"/>
              </a:rPr>
              <a:t>パッカー車出前授業</a:t>
            </a:r>
            <a:endParaRPr kumimoji="1"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No4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－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池田市クリーンセンター施設見学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06842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テキスト ボックス 134"/>
          <p:cNvSpPr txBox="1"/>
          <p:nvPr/>
        </p:nvSpPr>
        <p:spPr>
          <a:xfrm>
            <a:off x="5025468" y="2705154"/>
            <a:ext cx="972544" cy="5974749"/>
          </a:xfrm>
          <a:prstGeom prst="rect">
            <a:avLst/>
          </a:prstGeom>
          <a:solidFill>
            <a:srgbClr val="009999">
              <a:alpha val="20000"/>
            </a:srgbClr>
          </a:solidFill>
        </p:spPr>
        <p:txBody>
          <a:bodyPr vert="eaVert" wrap="square" rtlCol="0" anchor="ctr" anchorCtr="0">
            <a:noAutofit/>
          </a:bodyPr>
          <a:lstStyle/>
          <a:p>
            <a:r>
              <a:rPr kumimoji="1" lang="ja-JP" altLang="en-US" sz="3200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夏　休　み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18749" y="2436128"/>
            <a:ext cx="79208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４月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48414" y="2436128"/>
            <a:ext cx="79208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</a:t>
            </a:r>
            <a:r>
              <a:rPr kumimoji="1"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71924" y="2443548"/>
            <a:ext cx="79208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６</a:t>
            </a:r>
            <a:r>
              <a:rPr kumimoji="1"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84107" y="2436136"/>
            <a:ext cx="79208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</a:t>
            </a:r>
            <a:r>
              <a:rPr kumimoji="1"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403307" y="2436135"/>
            <a:ext cx="79208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</a:t>
            </a:r>
            <a:r>
              <a:rPr kumimoji="1"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12982" y="2436134"/>
            <a:ext cx="79208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</a:t>
            </a:r>
            <a:r>
              <a:rPr kumimoji="1"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07075" y="2436133"/>
            <a:ext cx="79208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</a:t>
            </a:r>
            <a:r>
              <a:rPr kumimoji="1"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826275" y="2436132"/>
            <a:ext cx="79208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１１</a:t>
            </a:r>
            <a:r>
              <a:rPr kumimoji="1"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645475" y="2436131"/>
            <a:ext cx="79208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</a:t>
            </a:r>
            <a:r>
              <a:rPr kumimoji="1"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300003" y="2436130"/>
            <a:ext cx="79208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  <a:r>
              <a:rPr kumimoji="1"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119203" y="2436129"/>
            <a:ext cx="79208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r>
              <a:rPr kumimoji="1"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938403" y="2436128"/>
            <a:ext cx="79208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３月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63508" y="2736165"/>
            <a:ext cx="705222" cy="1133501"/>
          </a:xfrm>
          <a:prstGeom prst="rect">
            <a:avLst/>
          </a:prstGeom>
          <a:solidFill>
            <a:schemeClr val="bg1">
              <a:lumMod val="85000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理科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84928" y="3966256"/>
            <a:ext cx="705223" cy="10902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社会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286519" y="5157780"/>
            <a:ext cx="705223" cy="10725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家庭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83747" y="2705155"/>
            <a:ext cx="504056" cy="4384654"/>
          </a:xfrm>
          <a:prstGeom prst="rect">
            <a:avLst/>
          </a:prstGeom>
          <a:solidFill>
            <a:schemeClr val="bg1">
              <a:lumMod val="85000"/>
            </a:schemeClr>
          </a:solidFill>
          <a:effectLst/>
        </p:spPr>
        <p:txBody>
          <a:bodyPr vert="eaVert" wrap="square" rtlCol="0" anchor="ctr" anchorCtr="0">
            <a:noAutofit/>
          </a:bodyPr>
          <a:lstStyle/>
          <a:p>
            <a:pPr algn="ctr"/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</a:t>
            </a:r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年生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9106334" y="2702773"/>
            <a:ext cx="368060" cy="5977131"/>
          </a:xfrm>
          <a:prstGeom prst="rect">
            <a:avLst/>
          </a:prstGeom>
          <a:solidFill>
            <a:srgbClr val="009999">
              <a:alpha val="20000"/>
            </a:srgbClr>
          </a:solidFill>
        </p:spPr>
        <p:txBody>
          <a:bodyPr vert="eaVert" wrap="square" rtlCol="0" anchor="ctr" anchorCtr="0">
            <a:noAutofit/>
          </a:bodyPr>
          <a:lstStyle/>
          <a:p>
            <a:r>
              <a:rPr kumimoji="1" lang="ja-JP" altLang="en-US" sz="2000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ja-JP" altLang="en-US" sz="2000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</a:t>
            </a:r>
            <a:r>
              <a:rPr kumimoji="1" lang="ja-JP" altLang="en-US" sz="2000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冬　休　</a:t>
            </a:r>
            <a:r>
              <a:rPr kumimoji="1" lang="ja-JP" altLang="en-US" sz="2000" dirty="0" err="1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み</a:t>
            </a:r>
            <a:endParaRPr kumimoji="1" lang="en-US" altLang="ja-JP" sz="2000" dirty="0">
              <a:solidFill>
                <a:srgbClr val="009999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139463" y="2808402"/>
            <a:ext cx="9553242" cy="1061986"/>
          </a:xfrm>
          <a:prstGeom prst="rect">
            <a:avLst/>
          </a:prstGeom>
          <a:solidFill>
            <a:schemeClr val="bg1">
              <a:lumMod val="95000"/>
              <a:alpha val="50196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096842" y="4068142"/>
            <a:ext cx="9633650" cy="987338"/>
          </a:xfrm>
          <a:prstGeom prst="rect">
            <a:avLst/>
          </a:prstGeom>
          <a:solidFill>
            <a:schemeClr val="bg1">
              <a:lumMod val="95000"/>
              <a:alpha val="50196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2188594" y="2885224"/>
            <a:ext cx="2988297" cy="712906"/>
            <a:chOff x="1752223" y="2339436"/>
            <a:chExt cx="2988297" cy="712906"/>
          </a:xfrm>
        </p:grpSpPr>
        <p:sp>
          <p:nvSpPr>
            <p:cNvPr id="31" name="正方形/長方形 30"/>
            <p:cNvSpPr/>
            <p:nvPr/>
          </p:nvSpPr>
          <p:spPr>
            <a:xfrm>
              <a:off x="1752223" y="2339436"/>
              <a:ext cx="1512168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900" dirty="0">
                  <a:latin typeface="+mn-ea"/>
                </a:rPr>
                <a:t>1.</a:t>
              </a:r>
              <a:r>
                <a:rPr lang="ja-JP" altLang="en-US" sz="900" dirty="0">
                  <a:latin typeface="+mn-ea"/>
                </a:rPr>
                <a:t>天気と情報</a:t>
              </a:r>
              <a:r>
                <a:rPr lang="en-US" altLang="ja-JP" sz="900" dirty="0">
                  <a:latin typeface="+mn-ea"/>
                </a:rPr>
                <a:t>(1)</a:t>
              </a: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2261327" y="2683010"/>
              <a:ext cx="7383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900" dirty="0">
                  <a:latin typeface="+mn-ea"/>
                </a:rPr>
                <a:t>2.</a:t>
              </a:r>
              <a:r>
                <a:rPr lang="ja-JP" altLang="en-US" sz="900" dirty="0">
                  <a:latin typeface="+mn-ea"/>
                </a:rPr>
                <a:t>生命のつながり</a:t>
              </a:r>
              <a:r>
                <a:rPr lang="en-US" altLang="ja-JP" sz="900" dirty="0">
                  <a:latin typeface="+mn-ea"/>
                </a:rPr>
                <a:t>(1)</a:t>
              </a:r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2835308" y="2673029"/>
              <a:ext cx="75224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900" dirty="0">
                  <a:latin typeface="+mn-ea"/>
                </a:rPr>
                <a:t>3.</a:t>
              </a:r>
              <a:r>
                <a:rPr lang="ja-JP" altLang="en-US" sz="900" dirty="0">
                  <a:latin typeface="+mn-ea"/>
                </a:rPr>
                <a:t>生命のつながり</a:t>
              </a:r>
              <a:r>
                <a:rPr lang="en-US" altLang="ja-JP" sz="900" dirty="0">
                  <a:latin typeface="+mn-ea"/>
                </a:rPr>
                <a:t>(2)</a:t>
              </a:r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3413498" y="2675514"/>
              <a:ext cx="75224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900" dirty="0">
                  <a:latin typeface="+mn-ea"/>
                </a:rPr>
                <a:t>4.</a:t>
              </a:r>
              <a:r>
                <a:rPr lang="ja-JP" altLang="en-US" sz="900" dirty="0">
                  <a:latin typeface="+mn-ea"/>
                </a:rPr>
                <a:t>生命のつながり</a:t>
              </a:r>
              <a:r>
                <a:rPr lang="en-US" altLang="ja-JP" sz="900" dirty="0">
                  <a:latin typeface="+mn-ea"/>
                </a:rPr>
                <a:t>(3)</a:t>
              </a:r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3988277" y="2677597"/>
              <a:ext cx="75224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900" dirty="0">
                  <a:latin typeface="+mn-ea"/>
                </a:rPr>
                <a:t>5.</a:t>
              </a:r>
              <a:r>
                <a:rPr lang="ja-JP" altLang="en-US" sz="900" dirty="0">
                  <a:latin typeface="+mn-ea"/>
                </a:rPr>
                <a:t>生命のつながり</a:t>
              </a:r>
              <a:r>
                <a:rPr lang="en-US" altLang="ja-JP" sz="900" dirty="0">
                  <a:latin typeface="+mn-ea"/>
                </a:rPr>
                <a:t>(4)</a:t>
              </a:r>
            </a:p>
          </p:txBody>
        </p:sp>
      </p:grpSp>
      <p:sp>
        <p:nvSpPr>
          <p:cNvPr id="83" name="正方形/長方形 82"/>
          <p:cNvSpPr/>
          <p:nvPr/>
        </p:nvSpPr>
        <p:spPr>
          <a:xfrm>
            <a:off x="5044920" y="2940841"/>
            <a:ext cx="97254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900" dirty="0">
                <a:latin typeface="+mn-ea"/>
              </a:rPr>
              <a:t>自由研究</a:t>
            </a:r>
            <a:endParaRPr lang="en-US" altLang="ja-JP" sz="900" dirty="0">
              <a:latin typeface="+mn-ea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6135780" y="3339395"/>
            <a:ext cx="7522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6.</a:t>
            </a:r>
            <a:r>
              <a:rPr lang="ja-JP" altLang="en-US" sz="900" dirty="0">
                <a:latin typeface="+mn-ea"/>
              </a:rPr>
              <a:t>生命のつながり</a:t>
            </a:r>
            <a:r>
              <a:rPr lang="en-US" altLang="ja-JP" sz="900" dirty="0">
                <a:latin typeface="+mn-ea"/>
              </a:rPr>
              <a:t>(5)</a:t>
            </a:r>
          </a:p>
        </p:txBody>
      </p:sp>
      <p:sp>
        <p:nvSpPr>
          <p:cNvPr id="85" name="正方形/長方形 84"/>
          <p:cNvSpPr/>
          <p:nvPr/>
        </p:nvSpPr>
        <p:spPr>
          <a:xfrm>
            <a:off x="6646062" y="2900010"/>
            <a:ext cx="151216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1.</a:t>
            </a:r>
            <a:r>
              <a:rPr lang="ja-JP" altLang="en-US" sz="900" dirty="0">
                <a:latin typeface="+mn-ea"/>
              </a:rPr>
              <a:t>天気と情報</a:t>
            </a:r>
            <a:r>
              <a:rPr lang="en-US" altLang="ja-JP" sz="900" dirty="0">
                <a:latin typeface="+mn-ea"/>
              </a:rPr>
              <a:t>(2)</a:t>
            </a:r>
          </a:p>
        </p:txBody>
      </p:sp>
      <p:sp>
        <p:nvSpPr>
          <p:cNvPr id="88" name="正方形/長方形 87"/>
          <p:cNvSpPr/>
          <p:nvPr/>
        </p:nvSpPr>
        <p:spPr>
          <a:xfrm>
            <a:off x="7385110" y="3171318"/>
            <a:ext cx="1224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7.</a:t>
            </a:r>
            <a:r>
              <a:rPr lang="ja-JP" altLang="en-US" sz="900" dirty="0">
                <a:latin typeface="+mn-ea"/>
              </a:rPr>
              <a:t>流れる水の働き</a:t>
            </a:r>
            <a:endParaRPr lang="en-US" altLang="ja-JP" sz="900" dirty="0">
              <a:latin typeface="+mn-ea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7908004" y="3538959"/>
            <a:ext cx="1224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8.</a:t>
            </a:r>
            <a:r>
              <a:rPr lang="ja-JP" altLang="en-US" sz="900" dirty="0">
                <a:latin typeface="+mn-ea"/>
              </a:rPr>
              <a:t>電磁石の性質</a:t>
            </a:r>
            <a:endParaRPr lang="en-US" altLang="ja-JP" sz="900" dirty="0">
              <a:latin typeface="+mn-ea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9550099" y="3230914"/>
            <a:ext cx="1224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9.</a:t>
            </a:r>
            <a:r>
              <a:rPr lang="ja-JP" altLang="en-US" sz="900" dirty="0">
                <a:latin typeface="+mn-ea"/>
              </a:rPr>
              <a:t>ものの溶け方</a:t>
            </a:r>
            <a:endParaRPr lang="en-US" altLang="ja-JP" sz="900" dirty="0">
              <a:latin typeface="+mn-ea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10391681" y="3223385"/>
            <a:ext cx="1224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10.</a:t>
            </a:r>
            <a:r>
              <a:rPr lang="ja-JP" altLang="en-US" sz="900" dirty="0">
                <a:latin typeface="+mn-ea"/>
              </a:rPr>
              <a:t>振り子の動き</a:t>
            </a:r>
            <a:endParaRPr lang="en-US" altLang="ja-JP" sz="900" dirty="0">
              <a:latin typeface="+mn-ea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2110861" y="4178653"/>
            <a:ext cx="26113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altLang="ja-JP" sz="900" dirty="0">
                <a:latin typeface="+mn-ea"/>
              </a:rPr>
              <a:t>1.</a:t>
            </a:r>
            <a:r>
              <a:rPr lang="ja-JP" altLang="en-US" sz="900" dirty="0">
                <a:latin typeface="+mn-ea"/>
              </a:rPr>
              <a:t>日本の国土と人々のくらし</a:t>
            </a:r>
            <a:endParaRPr lang="en-US" altLang="ja-JP" sz="900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世界から見た日本</a:t>
            </a:r>
            <a:endParaRPr lang="en-US" altLang="ja-JP" sz="900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ja-JP" altLang="en-US" sz="900" dirty="0">
                <a:latin typeface="+mn-ea"/>
              </a:rPr>
              <a:t>　　　　　　　　　　　　　　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さまざまな土地のくらし</a:t>
            </a:r>
            <a:endParaRPr lang="en-US" altLang="ja-JP" sz="900" dirty="0">
              <a:latin typeface="+mn-ea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4237540" y="4118985"/>
            <a:ext cx="4523027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altLang="ja-JP" sz="900" dirty="0">
                <a:latin typeface="+mn-ea"/>
              </a:rPr>
              <a:t>2.</a:t>
            </a:r>
            <a:r>
              <a:rPr lang="ja-JP" altLang="en-US" sz="900" dirty="0">
                <a:latin typeface="+mn-ea"/>
              </a:rPr>
              <a:t>私たちの食生活と食料生産</a:t>
            </a:r>
            <a:endParaRPr lang="en-US" altLang="ja-JP" sz="900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米作りの盛んな地域</a:t>
            </a:r>
            <a:endParaRPr lang="en-US" altLang="ja-JP" sz="900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ja-JP" altLang="en-US" sz="900" dirty="0">
                <a:latin typeface="+mn-ea"/>
              </a:rPr>
              <a:t>　　　　　　　　　　　　　　　　　　　　　　　　　　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水産業の盛んな地域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　　　　　　　　　　　　　　　　　　　　　　　　　　　　　　　</a:t>
            </a:r>
            <a:r>
              <a:rPr lang="en-US" altLang="ja-JP" sz="900" dirty="0">
                <a:latin typeface="+mn-ea"/>
              </a:rPr>
              <a:t>(3)</a:t>
            </a:r>
            <a:r>
              <a:rPr lang="ja-JP" altLang="en-US" sz="900" dirty="0">
                <a:latin typeface="+mn-ea"/>
              </a:rPr>
              <a:t>これからの食料生産</a:t>
            </a:r>
            <a:endParaRPr lang="en-US" altLang="ja-JP" sz="900" dirty="0">
              <a:latin typeface="+mn-ea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7773051" y="4123147"/>
            <a:ext cx="26113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altLang="ja-JP" sz="900" dirty="0">
                <a:latin typeface="+mn-ea"/>
              </a:rPr>
              <a:t>3.</a:t>
            </a:r>
            <a:r>
              <a:rPr lang="ja-JP" altLang="en-US" sz="900" dirty="0">
                <a:latin typeface="+mn-ea"/>
              </a:rPr>
              <a:t>工業の発達と私たちの暮らし</a:t>
            </a:r>
            <a:endParaRPr lang="en-US" altLang="ja-JP" sz="900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自動車工業の盛んな地域</a:t>
            </a:r>
            <a:endParaRPr lang="en-US" altLang="ja-JP" sz="900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ja-JP" altLang="en-US" sz="900" dirty="0">
                <a:latin typeface="+mn-ea"/>
              </a:rPr>
              <a:t>　　　　　　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日本の工業の特色</a:t>
            </a:r>
            <a:endParaRPr lang="en-US" altLang="ja-JP" sz="900" dirty="0">
              <a:latin typeface="+mn-ea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9501580" y="4127161"/>
            <a:ext cx="15528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4.</a:t>
            </a:r>
            <a:r>
              <a:rPr lang="ja-JP" altLang="en-US" sz="900" dirty="0">
                <a:latin typeface="+mn-ea"/>
              </a:rPr>
              <a:t>私たちの暮らしを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支える情報</a:t>
            </a:r>
            <a:endParaRPr lang="en-US" altLang="ja-JP" sz="900" dirty="0">
              <a:latin typeface="+mn-ea"/>
            </a:endParaRPr>
          </a:p>
          <a:p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情報をつくり、伝える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　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情報化社会を生きる</a:t>
            </a:r>
            <a:endParaRPr lang="en-US" altLang="ja-JP" sz="900" dirty="0">
              <a:latin typeface="+mn-ea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10693027" y="4122726"/>
            <a:ext cx="21029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5.</a:t>
            </a:r>
            <a:r>
              <a:rPr lang="ja-JP" altLang="en-US" sz="900" dirty="0">
                <a:latin typeface="+mn-ea"/>
              </a:rPr>
              <a:t>国土の環境を守る</a:t>
            </a:r>
            <a:endParaRPr lang="en-US" altLang="ja-JP" sz="900" dirty="0">
              <a:latin typeface="+mn-ea"/>
            </a:endParaRPr>
          </a:p>
          <a:p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環境とわたしたちのくらし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　　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森林とわたしたちのくらし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　　　　　</a:t>
            </a:r>
            <a:r>
              <a:rPr lang="en-US" altLang="ja-JP" sz="900" dirty="0">
                <a:latin typeface="+mn-ea"/>
              </a:rPr>
              <a:t>(3)</a:t>
            </a:r>
            <a:r>
              <a:rPr lang="ja-JP" altLang="en-US" sz="900" dirty="0">
                <a:latin typeface="+mn-ea"/>
              </a:rPr>
              <a:t>自然災害から人々を守る</a:t>
            </a:r>
            <a:endParaRPr lang="en-US" altLang="ja-JP" sz="900" dirty="0">
              <a:latin typeface="+mn-ea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2086510" y="5106480"/>
            <a:ext cx="9742191" cy="1042964"/>
          </a:xfrm>
          <a:prstGeom prst="rect">
            <a:avLst/>
          </a:prstGeom>
          <a:solidFill>
            <a:schemeClr val="bg1">
              <a:lumMod val="95000"/>
              <a:alpha val="50196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2142153" y="5395013"/>
            <a:ext cx="22685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1.</a:t>
            </a:r>
            <a:r>
              <a:rPr lang="ja-JP" altLang="en-US" sz="900" dirty="0">
                <a:latin typeface="+mn-ea"/>
              </a:rPr>
              <a:t>わが家にズームイン</a:t>
            </a:r>
            <a:endParaRPr lang="en-US" altLang="ja-JP" sz="900" dirty="0">
              <a:latin typeface="+mn-ea"/>
            </a:endParaRPr>
          </a:p>
          <a:p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家庭生活と家族を見つめよう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団らんのための仕事から始めよう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　</a:t>
            </a:r>
            <a:r>
              <a:rPr lang="en-US" altLang="ja-JP" sz="900" dirty="0">
                <a:latin typeface="+mn-ea"/>
              </a:rPr>
              <a:t>(3)</a:t>
            </a:r>
            <a:r>
              <a:rPr lang="ja-JP" altLang="en-US" sz="900" dirty="0">
                <a:latin typeface="+mn-ea"/>
              </a:rPr>
              <a:t>家庭生活を工夫しよう</a:t>
            </a:r>
            <a:endParaRPr lang="en-US" altLang="ja-JP" sz="900" dirty="0">
              <a:latin typeface="+mn-ea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3866183" y="5412149"/>
            <a:ext cx="27676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2.</a:t>
            </a:r>
            <a:r>
              <a:rPr lang="ja-JP" altLang="en-US" sz="900" dirty="0">
                <a:latin typeface="+mn-ea"/>
              </a:rPr>
              <a:t>おいしい楽しい調理の力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</a:t>
            </a:r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料理の作り方を考えよう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　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ゆでる調理をしよう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　　</a:t>
            </a:r>
            <a:r>
              <a:rPr lang="en-US" altLang="ja-JP" sz="900" dirty="0">
                <a:latin typeface="+mn-ea"/>
              </a:rPr>
              <a:t>(3)</a:t>
            </a:r>
            <a:r>
              <a:rPr lang="ja-JP" altLang="en-US" sz="900" dirty="0">
                <a:latin typeface="+mn-ea"/>
              </a:rPr>
              <a:t>工夫しておいしい料理にしよう</a:t>
            </a:r>
            <a:endParaRPr lang="en-US" altLang="ja-JP" sz="900" dirty="0">
              <a:latin typeface="+mn-ea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5936965" y="5146769"/>
            <a:ext cx="19534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/>
            <a:r>
              <a:rPr lang="en-US" altLang="ja-JP" sz="900" dirty="0">
                <a:latin typeface="+mn-ea"/>
              </a:rPr>
              <a:t>3.</a:t>
            </a:r>
            <a:r>
              <a:rPr lang="ja-JP" altLang="en-US" sz="900" dirty="0">
                <a:latin typeface="+mn-ea"/>
              </a:rPr>
              <a:t>ひと針に</a:t>
            </a:r>
            <a:br>
              <a:rPr lang="en-US" altLang="ja-JP" sz="900" dirty="0">
                <a:latin typeface="+mn-ea"/>
              </a:rPr>
            </a:br>
            <a:r>
              <a:rPr lang="ja-JP" altLang="en-US" sz="900" dirty="0">
                <a:latin typeface="+mn-ea"/>
              </a:rPr>
              <a:t>心をこめて</a:t>
            </a:r>
            <a:endParaRPr lang="en-US" altLang="ja-JP" sz="900" dirty="0">
              <a:latin typeface="+mn-ea"/>
            </a:endParaRPr>
          </a:p>
          <a:p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針と糸を使って</a:t>
            </a:r>
            <a:br>
              <a:rPr lang="en-US" altLang="ja-JP" sz="900" dirty="0">
                <a:latin typeface="+mn-ea"/>
              </a:rPr>
            </a:br>
            <a:r>
              <a:rPr lang="ja-JP" altLang="en-US" sz="900" dirty="0">
                <a:latin typeface="+mn-ea"/>
              </a:rPr>
              <a:t>　 できることを探そう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手ぬいにトライ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　</a:t>
            </a:r>
            <a:r>
              <a:rPr lang="en-US" altLang="ja-JP" sz="900" dirty="0">
                <a:latin typeface="+mn-ea"/>
              </a:rPr>
              <a:t>(3)</a:t>
            </a:r>
            <a:r>
              <a:rPr lang="ja-JP" altLang="en-US" sz="900" dirty="0">
                <a:latin typeface="+mn-ea"/>
              </a:rPr>
              <a:t>手ぬいのよさを生かそう</a:t>
            </a:r>
            <a:endParaRPr lang="en-US" altLang="ja-JP" sz="900" dirty="0">
              <a:latin typeface="+mn-ea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9592567" y="5155040"/>
            <a:ext cx="18491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6.</a:t>
            </a:r>
            <a:r>
              <a:rPr lang="ja-JP" altLang="en-US" sz="900" dirty="0">
                <a:latin typeface="+mn-ea"/>
              </a:rPr>
              <a:t>物を生かして住みやすく</a:t>
            </a:r>
            <a:endParaRPr lang="en-US" altLang="ja-JP" sz="900" dirty="0">
              <a:latin typeface="+mn-ea"/>
            </a:endParaRPr>
          </a:p>
          <a:p>
            <a:pPr marL="177800" indent="-177800"/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身の回りの物や</a:t>
            </a:r>
            <a:br>
              <a:rPr lang="en-US" altLang="ja-JP" sz="900" dirty="0">
                <a:latin typeface="+mn-ea"/>
              </a:rPr>
            </a:br>
            <a:r>
              <a:rPr lang="ja-JP" altLang="en-US" sz="900" dirty="0">
                <a:latin typeface="+mn-ea"/>
              </a:rPr>
              <a:t>生活の場を見つめよう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　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身の回りをきれいにしよう</a:t>
            </a:r>
            <a:endParaRPr lang="en-US" altLang="ja-JP" sz="900" dirty="0">
              <a:latin typeface="+mn-ea"/>
            </a:endParaRPr>
          </a:p>
          <a:p>
            <a:pPr marL="361950" indent="-361950"/>
            <a:r>
              <a:rPr lang="ja-JP" altLang="en-US" sz="900" dirty="0">
                <a:latin typeface="+mn-ea"/>
              </a:rPr>
              <a:t>　　　 </a:t>
            </a:r>
            <a:r>
              <a:rPr lang="en-US" altLang="ja-JP" sz="900" dirty="0">
                <a:latin typeface="+mn-ea"/>
              </a:rPr>
              <a:t>(3)</a:t>
            </a:r>
            <a:r>
              <a:rPr lang="ja-JP" altLang="en-US" sz="900" dirty="0">
                <a:latin typeface="+mn-ea"/>
              </a:rPr>
              <a:t>物を生かして</a:t>
            </a:r>
            <a:br>
              <a:rPr lang="en-US" altLang="ja-JP" sz="900" dirty="0">
                <a:latin typeface="+mn-ea"/>
              </a:rPr>
            </a:br>
            <a:r>
              <a:rPr lang="ja-JP" altLang="en-US" sz="900" dirty="0">
                <a:latin typeface="+mn-ea"/>
              </a:rPr>
              <a:t>快適に生活しよう</a:t>
            </a:r>
            <a:endParaRPr lang="en-US" altLang="ja-JP" sz="900" dirty="0">
              <a:latin typeface="+mn-ea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8365321" y="5169550"/>
            <a:ext cx="23000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5.</a:t>
            </a:r>
            <a:r>
              <a:rPr lang="ja-JP" altLang="en-US" sz="900" dirty="0" err="1">
                <a:latin typeface="+mn-ea"/>
              </a:rPr>
              <a:t>めざ</a:t>
            </a:r>
            <a:r>
              <a:rPr lang="ja-JP" altLang="en-US" sz="900" dirty="0">
                <a:latin typeface="+mn-ea"/>
              </a:rPr>
              <a:t>そう買い物名人</a:t>
            </a:r>
            <a:endParaRPr lang="en-US" altLang="ja-JP" sz="900" dirty="0">
              <a:latin typeface="+mn-ea"/>
            </a:endParaRPr>
          </a:p>
          <a:p>
            <a:pPr marL="177800" indent="-177800"/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お金の使い方を</a:t>
            </a:r>
            <a:br>
              <a:rPr lang="en-US" altLang="ja-JP" sz="900" dirty="0">
                <a:latin typeface="+mn-ea"/>
              </a:rPr>
            </a:br>
            <a:r>
              <a:rPr lang="ja-JP" altLang="en-US" sz="900" dirty="0">
                <a:latin typeface="+mn-ea"/>
              </a:rPr>
              <a:t>みつめよう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　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買い物名人になろう</a:t>
            </a:r>
            <a:endParaRPr lang="en-US" altLang="ja-JP" sz="900" dirty="0">
              <a:latin typeface="+mn-ea"/>
            </a:endParaRPr>
          </a:p>
          <a:p>
            <a:pPr marL="450850" indent="-450850"/>
            <a:r>
              <a:rPr lang="ja-JP" altLang="en-US" sz="900" dirty="0">
                <a:latin typeface="+mn-ea"/>
              </a:rPr>
              <a:t>　　　　</a:t>
            </a:r>
            <a:r>
              <a:rPr lang="en-US" altLang="ja-JP" sz="900" dirty="0">
                <a:latin typeface="+mn-ea"/>
              </a:rPr>
              <a:t>(3)</a:t>
            </a:r>
            <a:r>
              <a:rPr lang="ja-JP" altLang="en-US" sz="900" dirty="0">
                <a:latin typeface="+mn-ea"/>
              </a:rPr>
              <a:t>買い物名人として</a:t>
            </a:r>
            <a:br>
              <a:rPr lang="en-US" altLang="ja-JP" sz="900" dirty="0">
                <a:latin typeface="+mn-ea"/>
              </a:rPr>
            </a:br>
            <a:r>
              <a:rPr lang="ja-JP" altLang="en-US" sz="900" dirty="0">
                <a:latin typeface="+mn-ea"/>
              </a:rPr>
              <a:t>生活しよう</a:t>
            </a:r>
            <a:endParaRPr lang="en-US" altLang="ja-JP" sz="900" dirty="0">
              <a:latin typeface="+mn-ea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289670" y="6346572"/>
            <a:ext cx="705223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行事・社会</a:t>
            </a:r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見学等</a:t>
            </a: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2105926" y="6333613"/>
            <a:ext cx="9756744" cy="720080"/>
          </a:xfrm>
          <a:prstGeom prst="rect">
            <a:avLst/>
          </a:prstGeom>
          <a:solidFill>
            <a:schemeClr val="bg1">
              <a:lumMod val="95000"/>
              <a:alpha val="50196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3" name="正方形/長方形 102"/>
          <p:cNvSpPr/>
          <p:nvPr/>
        </p:nvSpPr>
        <p:spPr>
          <a:xfrm>
            <a:off x="3422855" y="6444826"/>
            <a:ext cx="992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900" dirty="0">
                <a:latin typeface="+mn-ea"/>
              </a:rPr>
              <a:t>自然学舎</a:t>
            </a:r>
            <a:endParaRPr lang="en-US" altLang="ja-JP" sz="900" dirty="0">
              <a:latin typeface="+mn-ea"/>
            </a:endParaRPr>
          </a:p>
          <a:p>
            <a:pPr algn="ctr"/>
            <a:r>
              <a:rPr lang="ja-JP" altLang="en-US" sz="900" dirty="0">
                <a:latin typeface="+mn-ea"/>
              </a:rPr>
              <a:t>（和歌山県）</a:t>
            </a:r>
            <a:endParaRPr lang="en-US" altLang="ja-JP" sz="900" dirty="0">
              <a:latin typeface="+mn-ea"/>
            </a:endParaRPr>
          </a:p>
        </p:txBody>
      </p:sp>
      <p:sp>
        <p:nvSpPr>
          <p:cNvPr id="104" name="正方形/長方形 103"/>
          <p:cNvSpPr/>
          <p:nvPr/>
        </p:nvSpPr>
        <p:spPr>
          <a:xfrm>
            <a:off x="6347792" y="6473903"/>
            <a:ext cx="12445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900" dirty="0">
                <a:latin typeface="+mn-ea"/>
              </a:rPr>
              <a:t>自然学舎</a:t>
            </a:r>
            <a:endParaRPr lang="en-US" altLang="ja-JP" sz="900" dirty="0">
              <a:latin typeface="+mn-ea"/>
            </a:endParaRPr>
          </a:p>
          <a:p>
            <a:pPr algn="ctr"/>
            <a:r>
              <a:rPr lang="ja-JP" altLang="en-US" sz="900" dirty="0">
                <a:latin typeface="+mn-ea"/>
              </a:rPr>
              <a:t>（和歌山県・鳥取県）</a:t>
            </a:r>
            <a:endParaRPr lang="en-US" altLang="ja-JP" sz="900" dirty="0">
              <a:latin typeface="+mn-ea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7636108" y="6460584"/>
            <a:ext cx="142707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900" dirty="0">
                <a:latin typeface="+mn-ea"/>
              </a:rPr>
              <a:t>ダイハツ</a:t>
            </a:r>
            <a:endParaRPr lang="en-US" altLang="ja-JP" sz="900" dirty="0">
              <a:latin typeface="+mn-ea"/>
            </a:endParaRPr>
          </a:p>
          <a:p>
            <a:pPr algn="ctr"/>
            <a:r>
              <a:rPr lang="ja-JP" altLang="en-US" sz="900" dirty="0">
                <a:latin typeface="+mn-ea"/>
              </a:rPr>
              <a:t>・ヒューモビリティ</a:t>
            </a:r>
            <a:br>
              <a:rPr lang="en-US" altLang="ja-JP" sz="900" dirty="0">
                <a:latin typeface="+mn-ea"/>
              </a:rPr>
            </a:br>
            <a:r>
              <a:rPr lang="ja-JP" altLang="en-US" sz="900" dirty="0">
                <a:latin typeface="+mn-ea"/>
              </a:rPr>
              <a:t>ワールド見学</a:t>
            </a:r>
            <a:endParaRPr lang="en-US" altLang="ja-JP" sz="900" dirty="0">
              <a:latin typeface="+mn-ea"/>
            </a:endParaRPr>
          </a:p>
        </p:txBody>
      </p:sp>
      <p:sp>
        <p:nvSpPr>
          <p:cNvPr id="115" name="フローチャート: 処理 114"/>
          <p:cNvSpPr/>
          <p:nvPr/>
        </p:nvSpPr>
        <p:spPr>
          <a:xfrm>
            <a:off x="8281883" y="6968415"/>
            <a:ext cx="2216788" cy="923330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t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No.1-4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エコスタッフの出前授業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① 天ぷら油から石鹸を作ろう</a:t>
            </a:r>
            <a:endParaRPr lang="ja-JP" altLang="en-US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 新聞紙マイバッグづくり</a:t>
            </a:r>
          </a:p>
          <a:p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 牛乳パックの小物入れ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⑤ 「ハギレでかんたん！リース作り♡」</a:t>
            </a:r>
          </a:p>
        </p:txBody>
      </p:sp>
      <p:sp>
        <p:nvSpPr>
          <p:cNvPr id="125" name="フローチャート: 処理 124"/>
          <p:cNvSpPr/>
          <p:nvPr/>
        </p:nvSpPr>
        <p:spPr>
          <a:xfrm>
            <a:off x="3314567" y="7362025"/>
            <a:ext cx="1827796" cy="811031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No.1-4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 スターウォッチング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 2-9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国立天文台</a:t>
            </a:r>
          </a:p>
          <a:p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出張授業「ふれあい天文学」 </a:t>
            </a:r>
            <a:endParaRPr lang="ja-JP" altLang="en-US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貸出機材「ダジックアース」 </a:t>
            </a:r>
            <a:endParaRPr lang="ja-JP" altLang="en-US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122" name="直線コネクタ 121"/>
          <p:cNvCxnSpPr/>
          <p:nvPr/>
        </p:nvCxnSpPr>
        <p:spPr>
          <a:xfrm flipV="1">
            <a:off x="2220565" y="6140806"/>
            <a:ext cx="425364" cy="1441717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>
            <a:cxnSpLocks/>
          </p:cNvCxnSpPr>
          <p:nvPr/>
        </p:nvCxnSpPr>
        <p:spPr>
          <a:xfrm flipH="1" flipV="1">
            <a:off x="3932753" y="6796461"/>
            <a:ext cx="91169" cy="565564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正方形/長方形 129"/>
          <p:cNvSpPr/>
          <p:nvPr/>
        </p:nvSpPr>
        <p:spPr>
          <a:xfrm>
            <a:off x="6854139" y="5164028"/>
            <a:ext cx="209195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4.</a:t>
            </a:r>
            <a:r>
              <a:rPr lang="ja-JP" altLang="en-US" sz="900" dirty="0">
                <a:latin typeface="+mn-ea"/>
              </a:rPr>
              <a:t>食べて元気！ご飯とみそ汁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</a:t>
            </a:r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毎日の食事を見つめよう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　　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なぜ食べるのか考えよう</a:t>
            </a:r>
            <a:endParaRPr lang="en-US" altLang="ja-JP" sz="900" dirty="0">
              <a:latin typeface="+mn-ea"/>
            </a:endParaRPr>
          </a:p>
          <a:p>
            <a:pPr marL="628650" indent="-628650"/>
            <a:r>
              <a:rPr lang="ja-JP" altLang="en-US" sz="900" dirty="0">
                <a:latin typeface="+mn-ea"/>
              </a:rPr>
              <a:t>　　　　　　</a:t>
            </a:r>
            <a:r>
              <a:rPr lang="en-US" altLang="ja-JP" sz="900" dirty="0">
                <a:latin typeface="+mn-ea"/>
              </a:rPr>
              <a:t>(3)</a:t>
            </a:r>
            <a:r>
              <a:rPr lang="ja-JP" altLang="en-US" sz="900" dirty="0">
                <a:latin typeface="+mn-ea"/>
              </a:rPr>
              <a:t>毎日の食生活に</a:t>
            </a:r>
            <a:br>
              <a:rPr lang="en-US" altLang="ja-JP" sz="900" dirty="0">
                <a:latin typeface="+mn-ea"/>
              </a:rPr>
            </a:br>
            <a:r>
              <a:rPr lang="ja-JP" altLang="en-US" sz="900" dirty="0">
                <a:latin typeface="+mn-ea"/>
              </a:rPr>
              <a:t>生かそう</a:t>
            </a:r>
            <a:endParaRPr lang="en-US" altLang="ja-JP" sz="900" dirty="0">
              <a:latin typeface="+mn-ea"/>
            </a:endParaRPr>
          </a:p>
        </p:txBody>
      </p:sp>
      <p:sp>
        <p:nvSpPr>
          <p:cNvPr id="131" name="正方形/長方形 130"/>
          <p:cNvSpPr/>
          <p:nvPr/>
        </p:nvSpPr>
        <p:spPr>
          <a:xfrm>
            <a:off x="11032605" y="5095956"/>
            <a:ext cx="18491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7.</a:t>
            </a:r>
            <a:r>
              <a:rPr lang="ja-JP" altLang="en-US" sz="900" dirty="0">
                <a:latin typeface="+mn-ea"/>
              </a:rPr>
              <a:t>ミシンにトライ！</a:t>
            </a:r>
            <a:br>
              <a:rPr lang="en-US" altLang="ja-JP" sz="900" dirty="0">
                <a:latin typeface="+mn-ea"/>
              </a:rPr>
            </a:br>
            <a:r>
              <a:rPr lang="ja-JP" altLang="en-US" sz="900" dirty="0">
                <a:latin typeface="+mn-ea"/>
              </a:rPr>
              <a:t>手作りで楽しい生活</a:t>
            </a:r>
            <a:endParaRPr lang="en-US" altLang="ja-JP" sz="900" dirty="0">
              <a:latin typeface="+mn-ea"/>
            </a:endParaRPr>
          </a:p>
          <a:p>
            <a:pPr marL="177800" indent="-177800"/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布で作られた物の</a:t>
            </a:r>
            <a:br>
              <a:rPr lang="en-US" altLang="ja-JP" sz="900" dirty="0">
                <a:latin typeface="+mn-ea"/>
              </a:rPr>
            </a:br>
            <a:r>
              <a:rPr lang="ja-JP" altLang="en-US" sz="900" dirty="0">
                <a:latin typeface="+mn-ea"/>
              </a:rPr>
              <a:t>良さを見つけよう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　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ミシンにトライ！</a:t>
            </a:r>
            <a:endParaRPr lang="en-US" altLang="ja-JP" sz="900" dirty="0">
              <a:latin typeface="+mn-ea"/>
            </a:endParaRPr>
          </a:p>
          <a:p>
            <a:pPr marL="361950" indent="-361950"/>
            <a:r>
              <a:rPr lang="ja-JP" altLang="en-US" sz="900" dirty="0">
                <a:latin typeface="+mn-ea"/>
              </a:rPr>
              <a:t>　　　 </a:t>
            </a:r>
            <a:r>
              <a:rPr lang="en-US" altLang="ja-JP" sz="900" dirty="0">
                <a:latin typeface="+mn-ea"/>
              </a:rPr>
              <a:t>(3)</a:t>
            </a:r>
            <a:r>
              <a:rPr lang="ja-JP" altLang="en-US" sz="900" dirty="0">
                <a:latin typeface="+mn-ea"/>
              </a:rPr>
              <a:t>作品を楽しく使おう</a:t>
            </a:r>
            <a:endParaRPr lang="en-US" altLang="ja-JP" sz="900" dirty="0">
              <a:latin typeface="+mn-ea"/>
            </a:endParaRPr>
          </a:p>
        </p:txBody>
      </p:sp>
      <p:sp>
        <p:nvSpPr>
          <p:cNvPr id="129" name="フローチャート: 処理 128"/>
          <p:cNvSpPr/>
          <p:nvPr/>
        </p:nvSpPr>
        <p:spPr>
          <a:xfrm>
            <a:off x="10879780" y="6837137"/>
            <a:ext cx="1665600" cy="923330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t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No.2-1 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サントリー 水育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食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NO.2-8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不二製油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×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放課後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NPO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アフタースクール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『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食育プロジェクト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』</a:t>
            </a:r>
          </a:p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①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地球環境と私たちの食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br>
              <a:rPr kumimoji="1"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endParaRPr lang="en-US" altLang="ja-JP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8" name="フローチャート: 処理 137"/>
          <p:cNvSpPr/>
          <p:nvPr/>
        </p:nvSpPr>
        <p:spPr>
          <a:xfrm>
            <a:off x="8336271" y="1617915"/>
            <a:ext cx="2387108" cy="756118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t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No.1-10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猪名川河川レンジャー </a:t>
            </a:r>
            <a:r>
              <a:rPr kumimoji="1"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防災</a:t>
            </a:r>
            <a:endParaRPr kumimoji="1"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 2-10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公益社団法人地盤工学会関西支部の出前授業　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①理科の単元学習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貸出機材「ダジックアース」 </a:t>
            </a:r>
          </a:p>
          <a:p>
            <a:endParaRPr lang="ja-JP" altLang="en-US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hlinkClick r:id="rId10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ja-JP" altLang="en-US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144" name="直線コネクタ 143"/>
          <p:cNvCxnSpPr>
            <a:cxnSpLocks/>
            <a:stCxn id="138" idx="2"/>
          </p:cNvCxnSpPr>
          <p:nvPr/>
        </p:nvCxnSpPr>
        <p:spPr>
          <a:xfrm>
            <a:off x="9529825" y="2374033"/>
            <a:ext cx="1468490" cy="1514630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コネクタ 144"/>
          <p:cNvCxnSpPr>
            <a:cxnSpLocks/>
            <a:stCxn id="138" idx="2"/>
          </p:cNvCxnSpPr>
          <p:nvPr/>
        </p:nvCxnSpPr>
        <p:spPr>
          <a:xfrm flipH="1">
            <a:off x="8207077" y="2374033"/>
            <a:ext cx="1322748" cy="704104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コネクタ 148"/>
          <p:cNvCxnSpPr>
            <a:cxnSpLocks/>
          </p:cNvCxnSpPr>
          <p:nvPr/>
        </p:nvCxnSpPr>
        <p:spPr>
          <a:xfrm flipH="1" flipV="1">
            <a:off x="4947331" y="4561811"/>
            <a:ext cx="1070133" cy="2871330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>
            <a:cxnSpLocks/>
          </p:cNvCxnSpPr>
          <p:nvPr/>
        </p:nvCxnSpPr>
        <p:spPr>
          <a:xfrm flipV="1">
            <a:off x="6347792" y="5718179"/>
            <a:ext cx="987563" cy="1714962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コネクタ 150"/>
          <p:cNvCxnSpPr>
            <a:cxnSpLocks/>
          </p:cNvCxnSpPr>
          <p:nvPr/>
        </p:nvCxnSpPr>
        <p:spPr>
          <a:xfrm>
            <a:off x="6784138" y="2136420"/>
            <a:ext cx="954264" cy="1900033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>
            <a:cxnSpLocks/>
            <a:stCxn id="115" idx="0"/>
          </p:cNvCxnSpPr>
          <p:nvPr/>
        </p:nvCxnSpPr>
        <p:spPr>
          <a:xfrm flipV="1">
            <a:off x="9390277" y="6041345"/>
            <a:ext cx="590105" cy="927070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>
            <a:cxnSpLocks/>
            <a:stCxn id="129" idx="0"/>
          </p:cNvCxnSpPr>
          <p:nvPr/>
        </p:nvCxnSpPr>
        <p:spPr>
          <a:xfrm flipH="1" flipV="1">
            <a:off x="11206872" y="4792909"/>
            <a:ext cx="505708" cy="2044228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フローチャート: 処理 155"/>
          <p:cNvSpPr/>
          <p:nvPr/>
        </p:nvSpPr>
        <p:spPr>
          <a:xfrm>
            <a:off x="1698405" y="1518295"/>
            <a:ext cx="1862701" cy="632787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rtlCol="0" anchor="t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No.1-12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気候のはなしをきこう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No.2-5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JAL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そらエコ教室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貸出機材「ダジックアース」 </a:t>
            </a:r>
            <a:endParaRPr lang="ja-JP" altLang="en-US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158" name="直線コネクタ 157"/>
          <p:cNvCxnSpPr>
            <a:cxnSpLocks/>
          </p:cNvCxnSpPr>
          <p:nvPr/>
        </p:nvCxnSpPr>
        <p:spPr>
          <a:xfrm flipH="1">
            <a:off x="2684095" y="2159349"/>
            <a:ext cx="6479" cy="643791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コネクタ 159"/>
          <p:cNvCxnSpPr>
            <a:cxnSpLocks/>
          </p:cNvCxnSpPr>
          <p:nvPr/>
        </p:nvCxnSpPr>
        <p:spPr>
          <a:xfrm flipH="1">
            <a:off x="2334687" y="2136420"/>
            <a:ext cx="227075" cy="1910162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>
            <a:cxnSpLocks/>
            <a:stCxn id="146" idx="0"/>
          </p:cNvCxnSpPr>
          <p:nvPr/>
        </p:nvCxnSpPr>
        <p:spPr>
          <a:xfrm>
            <a:off x="6918410" y="1997363"/>
            <a:ext cx="3833556" cy="2101511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曲折矢印 112"/>
          <p:cNvSpPr/>
          <p:nvPr/>
        </p:nvSpPr>
        <p:spPr>
          <a:xfrm rot="16200000">
            <a:off x="5219607" y="8571706"/>
            <a:ext cx="398725" cy="321274"/>
          </a:xfrm>
          <a:prstGeom prst="bentArrow">
            <a:avLst>
              <a:gd name="adj1" fmla="val 30105"/>
              <a:gd name="adj2" fmla="val 29895"/>
              <a:gd name="adj3" fmla="val 35849"/>
              <a:gd name="adj4" fmla="val 55576"/>
            </a:avLst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5165F595-AD93-49F0-813A-AD2F519601B3}"/>
              </a:ext>
            </a:extLst>
          </p:cNvPr>
          <p:cNvCxnSpPr>
            <a:cxnSpLocks/>
            <a:stCxn id="129" idx="1"/>
          </p:cNvCxnSpPr>
          <p:nvPr/>
        </p:nvCxnSpPr>
        <p:spPr>
          <a:xfrm flipH="1" flipV="1">
            <a:off x="7852456" y="4913518"/>
            <a:ext cx="3027324" cy="2385284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フローチャート: 処理 115"/>
          <p:cNvSpPr/>
          <p:nvPr/>
        </p:nvSpPr>
        <p:spPr>
          <a:xfrm>
            <a:off x="741967" y="7378030"/>
            <a:ext cx="2222820" cy="864042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No.1-7-③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大阪ガスのエコクッキング</a:t>
            </a:r>
            <a:endParaRPr kumimoji="1"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NO.2-8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不二製油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×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放課後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NPO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アフタースクール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『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食育プロジェクト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』 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 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-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　地球環境と私たちの食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8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46" name="フローチャート: 処理 145"/>
          <p:cNvSpPr/>
          <p:nvPr/>
        </p:nvSpPr>
        <p:spPr>
          <a:xfrm>
            <a:off x="5950110" y="1997363"/>
            <a:ext cx="1936600" cy="281447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zh-TW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No.2-2</a:t>
            </a:r>
            <a:r>
              <a:rPr lang="zh-TW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阪神高速道路出前授業</a:t>
            </a:r>
            <a:endParaRPr kumimoji="1"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4" name="フローチャート: 処理 113"/>
          <p:cNvSpPr/>
          <p:nvPr/>
        </p:nvSpPr>
        <p:spPr>
          <a:xfrm>
            <a:off x="5482397" y="7356351"/>
            <a:ext cx="2446724" cy="382460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No.1-4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ｰ④エコスタッフ フードマイレージ</a:t>
            </a:r>
            <a:endParaRPr kumimoji="1"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</a:t>
            </a:r>
            <a:endParaRPr kumimoji="1"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773919BC-B8EF-4306-88F7-A3D9A7B8765B}"/>
              </a:ext>
            </a:extLst>
          </p:cNvPr>
          <p:cNvSpPr txBox="1"/>
          <p:nvPr/>
        </p:nvSpPr>
        <p:spPr>
          <a:xfrm>
            <a:off x="716283" y="417652"/>
            <a:ext cx="11089232" cy="556862"/>
          </a:xfrm>
          <a:prstGeom prst="rect">
            <a:avLst/>
          </a:prstGeom>
          <a:noFill/>
          <a:effectLst/>
        </p:spPr>
        <p:txBody>
          <a:bodyPr wrap="square" rtlCol="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池田市地域まるごと環境学習　令和６（</a:t>
            </a:r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2024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）年度　環境出前授業カレンダー</a:t>
            </a:r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参考</a:t>
            </a:r>
            <a:r>
              <a:rPr kumimoji="1"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各出前授業と</a:t>
            </a:r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教科・単元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の関連付けの例</a:t>
            </a:r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／５年</a:t>
            </a:r>
            <a:r>
              <a:rPr kumimoji="1" lang="ja-JP" altLang="en-US" sz="900" dirty="0">
                <a:latin typeface="+mn-ea"/>
              </a:rPr>
              <a:t>　</a:t>
            </a:r>
            <a:r>
              <a:rPr kumimoji="1" lang="en-US" altLang="ja-JP" sz="900" dirty="0">
                <a:latin typeface="+mn-ea"/>
              </a:rPr>
              <a:t>※</a:t>
            </a:r>
            <a:r>
              <a:rPr lang="ja-JP" altLang="en-US" sz="900" dirty="0">
                <a:latin typeface="+mn-ea"/>
              </a:rPr>
              <a:t>記載した活用例は一例です（下記の教科で実施する必要はありません）。学校の取り組みにあわせてご検討いただき、自由にご活用ください。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12801CB3-3F99-4DD7-8092-70D9E621F94E}"/>
              </a:ext>
            </a:extLst>
          </p:cNvPr>
          <p:cNvSpPr txBox="1"/>
          <p:nvPr/>
        </p:nvSpPr>
        <p:spPr>
          <a:xfrm>
            <a:off x="7738402" y="854338"/>
            <a:ext cx="4418090" cy="496847"/>
          </a:xfrm>
          <a:prstGeom prst="rect">
            <a:avLst/>
          </a:prstGeom>
          <a:noFill/>
          <a:effectLst/>
        </p:spPr>
        <p:txBody>
          <a:bodyPr wrap="square" rtlCol="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>
                <a:latin typeface="+mn-ea"/>
              </a:rPr>
              <a:t>　　　</a:t>
            </a:r>
            <a:r>
              <a:rPr lang="en-US" altLang="ja-JP" sz="1200" dirty="0">
                <a:latin typeface="+mn-ea"/>
              </a:rPr>
              <a:t>※</a:t>
            </a:r>
            <a:r>
              <a:rPr lang="ja-JP" altLang="en-US" sz="1200" dirty="0">
                <a:latin typeface="+mn-ea"/>
              </a:rPr>
              <a:t>出前授業の詳しい内容は、出前授業一覧をご覧ください。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1028E1D8-A1FA-4044-A09E-C6486DB1297E}"/>
              </a:ext>
            </a:extLst>
          </p:cNvPr>
          <p:cNvSpPr txBox="1"/>
          <p:nvPr/>
        </p:nvSpPr>
        <p:spPr>
          <a:xfrm>
            <a:off x="7422941" y="434021"/>
            <a:ext cx="869807" cy="326557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txBody>
          <a:bodyPr wrap="none" rtlCol="0" anchor="ctr" anchorCtr="0">
            <a:noAutofit/>
          </a:bodyPr>
          <a:lstStyle/>
          <a:p>
            <a:r>
              <a:rPr kumimoji="1"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小学校</a:t>
            </a:r>
          </a:p>
        </p:txBody>
      </p:sp>
      <p:sp>
        <p:nvSpPr>
          <p:cNvPr id="94" name="角丸四角形 111">
            <a:extLst>
              <a:ext uri="{FF2B5EF4-FFF2-40B4-BE49-F238E27FC236}">
                <a16:creationId xmlns:a16="http://schemas.microsoft.com/office/drawing/2014/main" id="{C8B2DA4F-898F-4888-B333-01EAA8107023}"/>
              </a:ext>
            </a:extLst>
          </p:cNvPr>
          <p:cNvSpPr/>
          <p:nvPr/>
        </p:nvSpPr>
        <p:spPr>
          <a:xfrm>
            <a:off x="5571682" y="8737451"/>
            <a:ext cx="1062196" cy="403614"/>
          </a:xfrm>
          <a:prstGeom prst="roundRect">
            <a:avLst>
              <a:gd name="adj" fmla="val 13185"/>
            </a:avLst>
          </a:prstGeom>
          <a:noFill/>
          <a:ln>
            <a:solidFill>
              <a:srgbClr val="00999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ja-JP" altLang="en-US" sz="900" dirty="0">
                <a:solidFill>
                  <a:srgbClr val="009999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●夏休みイベント</a:t>
            </a:r>
            <a:endParaRPr kumimoji="1" lang="ja-JP" altLang="en-US" sz="900" dirty="0">
              <a:solidFill>
                <a:srgbClr val="009999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6256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/>
          <p:cNvSpPr txBox="1"/>
          <p:nvPr/>
        </p:nvSpPr>
        <p:spPr>
          <a:xfrm>
            <a:off x="5033201" y="2256075"/>
            <a:ext cx="972544" cy="6216933"/>
          </a:xfrm>
          <a:prstGeom prst="rect">
            <a:avLst/>
          </a:prstGeom>
          <a:solidFill>
            <a:srgbClr val="009999">
              <a:alpha val="20000"/>
            </a:srgbClr>
          </a:solidFill>
        </p:spPr>
        <p:txBody>
          <a:bodyPr vert="eaVert" wrap="square" rtlCol="0" anchor="ctr" anchorCtr="0">
            <a:noAutofit/>
          </a:bodyPr>
          <a:lstStyle/>
          <a:p>
            <a:r>
              <a:rPr kumimoji="1" lang="ja-JP" altLang="en-US" sz="3200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 夏　休　み　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66708" y="1977808"/>
            <a:ext cx="79208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４月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85908" y="1977807"/>
            <a:ext cx="79208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</a:t>
            </a:r>
            <a:r>
              <a:rPr kumimoji="1"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05108" y="1977806"/>
            <a:ext cx="79208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６</a:t>
            </a:r>
            <a:r>
              <a:rPr kumimoji="1"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424308" y="1977805"/>
            <a:ext cx="79208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</a:t>
            </a:r>
            <a:r>
              <a:rPr kumimoji="1"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43508" y="1977804"/>
            <a:ext cx="79208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</a:t>
            </a:r>
            <a:r>
              <a:rPr kumimoji="1"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62708" y="1977803"/>
            <a:ext cx="79208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</a:t>
            </a:r>
            <a:r>
              <a:rPr kumimoji="1"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81908" y="1977802"/>
            <a:ext cx="79208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</a:t>
            </a:r>
            <a:r>
              <a:rPr kumimoji="1"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701108" y="1977801"/>
            <a:ext cx="79208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１１</a:t>
            </a:r>
            <a:r>
              <a:rPr kumimoji="1"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520308" y="1977800"/>
            <a:ext cx="79208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</a:t>
            </a:r>
            <a:r>
              <a:rPr kumimoji="1"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339508" y="1977799"/>
            <a:ext cx="79208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  <a:r>
              <a:rPr kumimoji="1"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158708" y="1977798"/>
            <a:ext cx="79208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r>
              <a:rPr kumimoji="1"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977908" y="1977797"/>
            <a:ext cx="792088" cy="24622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３月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213821" y="2368788"/>
            <a:ext cx="705223" cy="1220969"/>
          </a:xfrm>
          <a:prstGeom prst="rect">
            <a:avLst/>
          </a:prstGeom>
          <a:solidFill>
            <a:schemeClr val="bg1">
              <a:lumMod val="85000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理科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225635" y="3633030"/>
            <a:ext cx="705223" cy="1202434"/>
          </a:xfrm>
          <a:prstGeom prst="rect">
            <a:avLst/>
          </a:prstGeom>
          <a:solidFill>
            <a:schemeClr val="bg1">
              <a:lumMod val="85000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社会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214569" y="4939829"/>
            <a:ext cx="705223" cy="1219829"/>
          </a:xfrm>
          <a:prstGeom prst="rect">
            <a:avLst/>
          </a:prstGeom>
          <a:solidFill>
            <a:schemeClr val="bg1">
              <a:lumMod val="85000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家庭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37626" y="2385702"/>
            <a:ext cx="504056" cy="4603212"/>
          </a:xfrm>
          <a:prstGeom prst="rect">
            <a:avLst/>
          </a:prstGeom>
          <a:solidFill>
            <a:schemeClr val="bg1">
              <a:lumMod val="85000"/>
            </a:schemeClr>
          </a:solidFill>
          <a:effectLst/>
        </p:spPr>
        <p:txBody>
          <a:bodyPr vert="eaVert" wrap="square" rtlCol="0" anchor="ctr" anchorCtr="0">
            <a:noAutofit/>
          </a:bodyPr>
          <a:lstStyle/>
          <a:p>
            <a:pPr algn="ctr"/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６</a:t>
            </a:r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年生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240785" y="6268834"/>
            <a:ext cx="705223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行事・社会</a:t>
            </a:r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見学等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9218600" y="2256075"/>
            <a:ext cx="368060" cy="6216933"/>
          </a:xfrm>
          <a:prstGeom prst="rect">
            <a:avLst/>
          </a:prstGeom>
          <a:solidFill>
            <a:srgbClr val="009999">
              <a:alpha val="20000"/>
            </a:srgbClr>
          </a:solidFill>
        </p:spPr>
        <p:txBody>
          <a:bodyPr vert="eaVert" wrap="square" rtlCol="0" anchor="ctr" anchorCtr="0">
            <a:noAutofit/>
          </a:bodyPr>
          <a:lstStyle/>
          <a:p>
            <a:r>
              <a:rPr kumimoji="1" lang="ja-JP" altLang="en-US" sz="2000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　　　　　　　　冬　休　み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028463" y="2392087"/>
            <a:ext cx="9803288" cy="1169708"/>
          </a:xfrm>
          <a:prstGeom prst="rect">
            <a:avLst/>
          </a:prstGeom>
          <a:solidFill>
            <a:schemeClr val="bg1">
              <a:lumMod val="95000"/>
              <a:alpha val="50196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2037183" y="3674322"/>
            <a:ext cx="9803288" cy="1082675"/>
          </a:xfrm>
          <a:prstGeom prst="rect">
            <a:avLst/>
          </a:prstGeom>
          <a:solidFill>
            <a:schemeClr val="bg1">
              <a:lumMod val="95000"/>
              <a:alpha val="50196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2064645" y="4947706"/>
            <a:ext cx="9803288" cy="1191764"/>
          </a:xfrm>
          <a:prstGeom prst="rect">
            <a:avLst/>
          </a:prstGeom>
          <a:solidFill>
            <a:schemeClr val="bg1">
              <a:lumMod val="95000"/>
              <a:alpha val="50196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5007368" y="3536257"/>
            <a:ext cx="97254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900" dirty="0">
                <a:latin typeface="+mn-ea"/>
              </a:rPr>
              <a:t>自由研究</a:t>
            </a:r>
            <a:endParaRPr lang="en-US" altLang="ja-JP" sz="900" dirty="0">
              <a:latin typeface="+mn-ea"/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2039811" y="2482622"/>
            <a:ext cx="151216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1.</a:t>
            </a:r>
            <a:r>
              <a:rPr lang="ja-JP" altLang="en-US" sz="900" dirty="0">
                <a:latin typeface="+mn-ea"/>
              </a:rPr>
              <a:t>ものの燃え方</a:t>
            </a:r>
            <a:endParaRPr lang="en-US" altLang="ja-JP" sz="900" dirty="0">
              <a:latin typeface="+mn-ea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2537539" y="2839955"/>
            <a:ext cx="165103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2.</a:t>
            </a:r>
            <a:r>
              <a:rPr lang="ja-JP" altLang="en-US" sz="900" dirty="0">
                <a:latin typeface="+mn-ea"/>
              </a:rPr>
              <a:t>植物の成長と日光の関わり</a:t>
            </a:r>
            <a:endParaRPr lang="en-US" altLang="ja-JP" sz="900" dirty="0">
              <a:latin typeface="+mn-ea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3166113" y="3187247"/>
            <a:ext cx="236404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3.</a:t>
            </a:r>
            <a:r>
              <a:rPr lang="ja-JP" altLang="en-US" sz="900" dirty="0">
                <a:latin typeface="+mn-ea"/>
              </a:rPr>
              <a:t>体のつくりとはたらき</a:t>
            </a:r>
            <a:endParaRPr lang="en-US" altLang="ja-JP" sz="900" dirty="0">
              <a:latin typeface="+mn-ea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4188576" y="2832551"/>
            <a:ext cx="201452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5.</a:t>
            </a:r>
            <a:r>
              <a:rPr lang="ja-JP" altLang="en-US" sz="900" dirty="0">
                <a:latin typeface="+mn-ea"/>
              </a:rPr>
              <a:t>生物どうしの関わり</a:t>
            </a:r>
            <a:endParaRPr lang="en-US" altLang="ja-JP" sz="900" dirty="0">
              <a:latin typeface="+mn-ea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5016726" y="6139470"/>
            <a:ext cx="97254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900" dirty="0">
                <a:latin typeface="+mn-ea"/>
              </a:rPr>
              <a:t>自由研究</a:t>
            </a:r>
            <a:endParaRPr lang="en-US" altLang="ja-JP" sz="900" dirty="0">
              <a:latin typeface="+mn-ea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6078282" y="2356335"/>
            <a:ext cx="88091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6.</a:t>
            </a:r>
            <a:r>
              <a:rPr lang="ja-JP" altLang="en-US" sz="900" dirty="0">
                <a:latin typeface="+mn-ea"/>
              </a:rPr>
              <a:t>月と太陽</a:t>
            </a:r>
            <a:endParaRPr lang="en-US" altLang="ja-JP" sz="900" dirty="0">
              <a:latin typeface="+mn-ea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7915949" y="2827999"/>
            <a:ext cx="149351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8.</a:t>
            </a:r>
            <a:r>
              <a:rPr lang="ja-JP" altLang="en-US" sz="900" dirty="0">
                <a:latin typeface="+mn-ea"/>
              </a:rPr>
              <a:t>土地のつくりと変化</a:t>
            </a:r>
            <a:endParaRPr lang="en-US" altLang="ja-JP" sz="900" dirty="0">
              <a:latin typeface="+mn-ea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7125791" y="2533870"/>
            <a:ext cx="149351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7.</a:t>
            </a:r>
            <a:r>
              <a:rPr lang="ja-JP" altLang="en-US" sz="900" dirty="0">
                <a:latin typeface="+mn-ea"/>
              </a:rPr>
              <a:t>水溶液の性質</a:t>
            </a:r>
            <a:endParaRPr lang="en-US" altLang="ja-JP" sz="900" dirty="0">
              <a:latin typeface="+mn-ea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9608861" y="2317992"/>
            <a:ext cx="149351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9.</a:t>
            </a:r>
            <a:r>
              <a:rPr lang="ja-JP" altLang="en-US" sz="900" dirty="0">
                <a:latin typeface="+mn-ea"/>
              </a:rPr>
              <a:t>てこの働き</a:t>
            </a:r>
            <a:endParaRPr lang="en-US" altLang="ja-JP" sz="900" dirty="0">
              <a:latin typeface="+mn-ea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0132144" y="2524069"/>
            <a:ext cx="149351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10.</a:t>
            </a:r>
            <a:r>
              <a:rPr lang="ja-JP" altLang="en-US" sz="900" dirty="0">
                <a:latin typeface="+mn-ea"/>
              </a:rPr>
              <a:t>電気の性質とその利用</a:t>
            </a:r>
            <a:endParaRPr lang="en-US" altLang="ja-JP" sz="900" dirty="0">
              <a:latin typeface="+mn-ea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1012317" y="2755941"/>
            <a:ext cx="149351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11.</a:t>
            </a:r>
            <a:r>
              <a:rPr lang="ja-JP" altLang="en-US" sz="900" dirty="0">
                <a:latin typeface="+mn-ea"/>
              </a:rPr>
              <a:t>生物と地球環境</a:t>
            </a:r>
            <a:endParaRPr lang="en-US" altLang="ja-JP" sz="900" dirty="0">
              <a:latin typeface="+mn-ea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2078646" y="3815674"/>
            <a:ext cx="36596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1.</a:t>
            </a:r>
            <a:r>
              <a:rPr lang="ja-JP" altLang="en-US" sz="900" dirty="0">
                <a:latin typeface="+mn-ea"/>
              </a:rPr>
              <a:t>日本のあゆみ</a:t>
            </a:r>
            <a:endParaRPr lang="en-US" altLang="ja-JP" sz="900" dirty="0">
              <a:latin typeface="+mn-ea"/>
            </a:endParaRPr>
          </a:p>
          <a:p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大昔のくらしと国の統一　　　　　　　　　　　　　　　　　　　　　　　　　　　　　　　　　　　　　　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　　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貴族の政治とくらし　　　　　　　　　　　　　　　　　　　　　　　　　　　　　　　　　　　　　　　　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　　　　　　</a:t>
            </a:r>
            <a:r>
              <a:rPr lang="en-US" altLang="ja-JP" sz="900" dirty="0">
                <a:latin typeface="+mn-ea"/>
              </a:rPr>
              <a:t>(3)</a:t>
            </a:r>
            <a:r>
              <a:rPr lang="ja-JP" altLang="en-US" sz="900" dirty="0">
                <a:latin typeface="+mn-ea"/>
              </a:rPr>
              <a:t>武士による政治の始まり</a:t>
            </a:r>
            <a:endParaRPr lang="en-US" altLang="ja-JP" sz="900" dirty="0">
              <a:latin typeface="+mn-ea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9521760" y="3701301"/>
            <a:ext cx="17869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altLang="ja-JP" sz="900" dirty="0">
                <a:latin typeface="+mn-ea"/>
              </a:rPr>
              <a:t>2.</a:t>
            </a:r>
            <a:r>
              <a:rPr lang="ja-JP" altLang="en-US" sz="900" dirty="0">
                <a:latin typeface="+mn-ea"/>
              </a:rPr>
              <a:t>私たちのくらしと政治</a:t>
            </a:r>
            <a:endParaRPr lang="en-US" altLang="ja-JP" sz="900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私たちの願いと政治の働き</a:t>
            </a:r>
            <a:endParaRPr lang="en-US" altLang="ja-JP" sz="900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ja-JP" altLang="en-US" sz="900" dirty="0">
                <a:latin typeface="+mn-ea"/>
              </a:rPr>
              <a:t>　　　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私たちの暮らしと憲法</a:t>
            </a:r>
            <a:endParaRPr lang="en-US" altLang="ja-JP" sz="900" dirty="0">
              <a:latin typeface="+mn-ea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10298469" y="4287335"/>
            <a:ext cx="1757910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altLang="ja-JP" sz="900" dirty="0">
                <a:latin typeface="+mn-ea"/>
              </a:rPr>
              <a:t>3.</a:t>
            </a:r>
            <a:r>
              <a:rPr lang="ja-JP" altLang="en-US" sz="900" dirty="0">
                <a:latin typeface="+mn-ea"/>
              </a:rPr>
              <a:t>世界の中の日本と私たち</a:t>
            </a:r>
            <a:endParaRPr lang="en-US" altLang="ja-JP" sz="900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ja-JP" altLang="en-US" sz="900" dirty="0">
                <a:latin typeface="+mn-ea"/>
              </a:rPr>
              <a:t>　</a:t>
            </a:r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日本とつながりの深い国々</a:t>
            </a:r>
            <a:endParaRPr lang="en-US" altLang="ja-JP" sz="900" dirty="0">
              <a:latin typeface="+mn-ea"/>
            </a:endParaRPr>
          </a:p>
          <a:p>
            <a:pPr marL="361950" indent="-361950">
              <a:spcBef>
                <a:spcPts val="300"/>
              </a:spcBef>
            </a:pPr>
            <a:r>
              <a:rPr lang="ja-JP" altLang="en-US" sz="900" dirty="0">
                <a:latin typeface="+mn-ea"/>
              </a:rPr>
              <a:t>　　　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国際連合のはたらきと</a:t>
            </a:r>
            <a:br>
              <a:rPr lang="en-US" altLang="ja-JP" sz="900" dirty="0">
                <a:latin typeface="+mn-ea"/>
              </a:rPr>
            </a:br>
            <a:r>
              <a:rPr lang="ja-JP" altLang="en-US" sz="900" dirty="0">
                <a:latin typeface="+mn-ea"/>
              </a:rPr>
              <a:t>日本人の役割</a:t>
            </a:r>
            <a:endParaRPr lang="en-US" altLang="ja-JP" sz="900" dirty="0">
              <a:latin typeface="+mn-ea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2064645" y="6273704"/>
            <a:ext cx="9803288" cy="804748"/>
          </a:xfrm>
          <a:prstGeom prst="rect">
            <a:avLst/>
          </a:prstGeom>
          <a:solidFill>
            <a:schemeClr val="bg1">
              <a:lumMod val="95000"/>
              <a:alpha val="50196"/>
            </a:schemeClr>
          </a:solidFill>
          <a:effectLst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2064645" y="4998858"/>
            <a:ext cx="20212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8.</a:t>
            </a:r>
            <a:r>
              <a:rPr lang="ja-JP" altLang="en-US" sz="900" dirty="0">
                <a:latin typeface="+mn-ea"/>
              </a:rPr>
              <a:t>私の仕事と生活時間</a:t>
            </a:r>
            <a:endParaRPr lang="en-US" altLang="ja-JP" sz="900" dirty="0">
              <a:latin typeface="+mn-ea"/>
            </a:endParaRPr>
          </a:p>
          <a:p>
            <a:pPr marL="177800" indent="-177800"/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家庭の仕事を</a:t>
            </a:r>
            <a:br>
              <a:rPr lang="en-US" altLang="ja-JP" sz="900" dirty="0">
                <a:latin typeface="+mn-ea"/>
              </a:rPr>
            </a:br>
            <a:r>
              <a:rPr lang="ja-JP" altLang="en-US" sz="900" dirty="0">
                <a:latin typeface="+mn-ea"/>
              </a:rPr>
              <a:t>していますか</a:t>
            </a:r>
            <a:endParaRPr lang="en-US" altLang="ja-JP" sz="900" dirty="0">
              <a:latin typeface="+mn-ea"/>
            </a:endParaRPr>
          </a:p>
          <a:p>
            <a:pPr marL="177800" indent="-177800"/>
            <a:r>
              <a:rPr lang="ja-JP" altLang="en-US" sz="900" dirty="0">
                <a:latin typeface="+mn-ea"/>
              </a:rPr>
              <a:t>　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時間の使い方を</a:t>
            </a:r>
            <a:br>
              <a:rPr lang="en-US" altLang="ja-JP" sz="900" dirty="0">
                <a:latin typeface="+mn-ea"/>
              </a:rPr>
            </a:br>
            <a:r>
              <a:rPr lang="ja-JP" altLang="en-US" sz="900" dirty="0">
                <a:latin typeface="+mn-ea"/>
              </a:rPr>
              <a:t>工夫しよう</a:t>
            </a:r>
            <a:endParaRPr lang="en-US" altLang="ja-JP" sz="900" dirty="0">
              <a:latin typeface="+mn-ea"/>
            </a:endParaRPr>
          </a:p>
          <a:p>
            <a:pPr marL="266700" indent="-266700"/>
            <a:r>
              <a:rPr lang="ja-JP" altLang="en-US" sz="900" dirty="0">
                <a:latin typeface="+mn-ea"/>
              </a:rPr>
              <a:t>　　</a:t>
            </a:r>
            <a:r>
              <a:rPr lang="en-US" altLang="ja-JP" sz="900" dirty="0">
                <a:latin typeface="+mn-ea"/>
              </a:rPr>
              <a:t>(3)</a:t>
            </a:r>
            <a:r>
              <a:rPr lang="ja-JP" altLang="en-US" sz="900" dirty="0">
                <a:latin typeface="+mn-ea"/>
              </a:rPr>
              <a:t>工夫して家庭の仕事を続けよう</a:t>
            </a:r>
            <a:endParaRPr lang="en-US" altLang="ja-JP" sz="900" dirty="0">
              <a:latin typeface="+mn-ea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4669152" y="4998858"/>
            <a:ext cx="14999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10.</a:t>
            </a:r>
            <a:r>
              <a:rPr lang="ja-JP" altLang="en-US" sz="900" dirty="0">
                <a:latin typeface="+mn-ea"/>
              </a:rPr>
              <a:t>夏を涼しくさわやかに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</a:t>
            </a:r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夏の生活を見つめよう</a:t>
            </a:r>
            <a:endParaRPr lang="en-US" altLang="ja-JP" sz="900" dirty="0">
              <a:latin typeface="+mn-ea"/>
            </a:endParaRPr>
          </a:p>
          <a:p>
            <a:pPr marL="266700" indent="-266700"/>
            <a:r>
              <a:rPr lang="ja-JP" altLang="en-US" sz="900" dirty="0">
                <a:latin typeface="+mn-ea"/>
              </a:rPr>
              <a:t>　　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快適な住まい方や</a:t>
            </a:r>
            <a:br>
              <a:rPr lang="en-US" altLang="ja-JP" sz="900" dirty="0">
                <a:latin typeface="+mn-ea"/>
              </a:rPr>
            </a:br>
            <a:r>
              <a:rPr lang="ja-JP" altLang="en-US" sz="900" dirty="0">
                <a:latin typeface="+mn-ea"/>
              </a:rPr>
              <a:t>着方をしよう</a:t>
            </a:r>
            <a:endParaRPr lang="en-US" altLang="ja-JP" sz="900" dirty="0">
              <a:latin typeface="+mn-ea"/>
            </a:endParaRPr>
          </a:p>
          <a:p>
            <a:pPr marL="450850" indent="-450850"/>
            <a:r>
              <a:rPr lang="ja-JP" altLang="en-US" sz="900" dirty="0">
                <a:latin typeface="+mn-ea"/>
              </a:rPr>
              <a:t>　　　　</a:t>
            </a:r>
            <a:r>
              <a:rPr lang="en-US" altLang="ja-JP" sz="900" dirty="0">
                <a:latin typeface="+mn-ea"/>
              </a:rPr>
              <a:t>(3)</a:t>
            </a:r>
            <a:r>
              <a:rPr lang="ja-JP" altLang="en-US" sz="900" dirty="0">
                <a:latin typeface="+mn-ea"/>
              </a:rPr>
              <a:t>夏の生活を</a:t>
            </a:r>
            <a:br>
              <a:rPr lang="ja-JP" altLang="en-US" sz="900" dirty="0">
                <a:latin typeface="+mn-ea"/>
              </a:rPr>
            </a:br>
            <a:r>
              <a:rPr lang="ja-JP" altLang="en-US" sz="900" dirty="0">
                <a:latin typeface="+mn-ea"/>
              </a:rPr>
              <a:t>工夫しよう</a:t>
            </a:r>
            <a:endParaRPr lang="en-US" altLang="ja-JP" sz="900" dirty="0">
              <a:latin typeface="+mn-ea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5989270" y="5050070"/>
            <a:ext cx="20127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/>
            <a:r>
              <a:rPr lang="en-US" altLang="ja-JP" sz="900" dirty="0">
                <a:latin typeface="+mn-ea"/>
              </a:rPr>
              <a:t>11.</a:t>
            </a:r>
            <a:r>
              <a:rPr lang="ja-JP" altLang="en-US" sz="900" dirty="0">
                <a:latin typeface="+mn-ea"/>
              </a:rPr>
              <a:t>思いを形に</a:t>
            </a:r>
            <a:br>
              <a:rPr lang="en-US" altLang="ja-JP" sz="900" dirty="0">
                <a:latin typeface="+mn-ea"/>
              </a:rPr>
            </a:br>
            <a:r>
              <a:rPr lang="ja-JP" altLang="en-US" sz="900" dirty="0">
                <a:latin typeface="+mn-ea"/>
              </a:rPr>
              <a:t>生活に役立つ布製品</a:t>
            </a:r>
            <a:endParaRPr lang="en-US" altLang="ja-JP" sz="900" dirty="0">
              <a:latin typeface="+mn-ea"/>
            </a:endParaRPr>
          </a:p>
          <a:p>
            <a:pPr marL="177800" indent="-177800"/>
            <a:r>
              <a:rPr lang="ja-JP" altLang="en-US" sz="900" dirty="0">
                <a:latin typeface="+mn-ea"/>
              </a:rPr>
              <a:t>　</a:t>
            </a:r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目的に合った形や</a:t>
            </a:r>
            <a:br>
              <a:rPr lang="en-US" altLang="ja-JP" sz="900" dirty="0">
                <a:latin typeface="+mn-ea"/>
              </a:rPr>
            </a:br>
            <a:r>
              <a:rPr lang="ja-JP" altLang="en-US" sz="900" dirty="0">
                <a:latin typeface="+mn-ea"/>
              </a:rPr>
              <a:t>大きさとぬい方を考えよう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　　 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工夫して作ろう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　　　　</a:t>
            </a:r>
            <a:r>
              <a:rPr lang="en-US" altLang="ja-JP" sz="900" dirty="0">
                <a:latin typeface="+mn-ea"/>
              </a:rPr>
              <a:t>(3)</a:t>
            </a:r>
            <a:r>
              <a:rPr lang="ja-JP" altLang="en-US" sz="900" dirty="0">
                <a:latin typeface="+mn-ea"/>
              </a:rPr>
              <a:t>衣生活を豊かにしていこう</a:t>
            </a:r>
            <a:endParaRPr lang="en-US" altLang="ja-JP" sz="900" dirty="0">
              <a:latin typeface="+mn-ea"/>
            </a:endParaRPr>
          </a:p>
        </p:txBody>
      </p:sp>
      <p:sp>
        <p:nvSpPr>
          <p:cNvPr id="98" name="正方形/長方形 97"/>
          <p:cNvSpPr/>
          <p:nvPr/>
        </p:nvSpPr>
        <p:spPr>
          <a:xfrm>
            <a:off x="7425999" y="5050070"/>
            <a:ext cx="1885437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12.</a:t>
            </a:r>
            <a:r>
              <a:rPr lang="ja-JP" altLang="en-US" sz="900" dirty="0">
                <a:latin typeface="+mn-ea"/>
              </a:rPr>
              <a:t>任せて</a:t>
            </a:r>
            <a:r>
              <a:rPr lang="ja-JP" altLang="en-US" sz="900" dirty="0" err="1">
                <a:latin typeface="+mn-ea"/>
              </a:rPr>
              <a:t>ね</a:t>
            </a:r>
            <a:r>
              <a:rPr lang="ja-JP" altLang="en-US" sz="900" dirty="0">
                <a:latin typeface="+mn-ea"/>
              </a:rPr>
              <a:t>今日の食事</a:t>
            </a:r>
            <a:endParaRPr lang="en-US" altLang="ja-JP" sz="900" dirty="0">
              <a:latin typeface="+mn-ea"/>
            </a:endParaRPr>
          </a:p>
          <a:p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１食分の献立を工夫しよう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　　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家族が喜ぶ食事を作ろう</a:t>
            </a:r>
            <a:endParaRPr lang="en-US" altLang="ja-JP" sz="900" dirty="0">
              <a:latin typeface="+mn-ea"/>
            </a:endParaRPr>
          </a:p>
          <a:p>
            <a:pPr marL="450850" indent="-450850"/>
            <a:r>
              <a:rPr lang="ja-JP" altLang="en-US" sz="900" dirty="0">
                <a:latin typeface="+mn-ea"/>
              </a:rPr>
              <a:t>　　　　　</a:t>
            </a:r>
            <a:r>
              <a:rPr lang="en-US" altLang="ja-JP" sz="900" dirty="0">
                <a:latin typeface="+mn-ea"/>
              </a:rPr>
              <a:t>(3)</a:t>
            </a:r>
            <a:r>
              <a:rPr lang="ja-JP" altLang="en-US" sz="900" dirty="0">
                <a:latin typeface="+mn-ea"/>
              </a:rPr>
              <a:t>楽しく食事をするために</a:t>
            </a:r>
            <a:br>
              <a:rPr lang="en-US" altLang="ja-JP" sz="900" dirty="0">
                <a:latin typeface="+mn-ea"/>
              </a:rPr>
            </a:br>
            <a:r>
              <a:rPr lang="ja-JP" altLang="en-US" sz="900" dirty="0">
                <a:latin typeface="+mn-ea"/>
              </a:rPr>
              <a:t>工夫しよう</a:t>
            </a:r>
            <a:endParaRPr lang="en-US" altLang="ja-JP" sz="900" dirty="0">
              <a:latin typeface="+mn-ea"/>
            </a:endParaRPr>
          </a:p>
        </p:txBody>
      </p:sp>
      <p:sp>
        <p:nvSpPr>
          <p:cNvPr id="100" name="正方形/長方形 99"/>
          <p:cNvSpPr/>
          <p:nvPr/>
        </p:nvSpPr>
        <p:spPr>
          <a:xfrm>
            <a:off x="9531781" y="5149110"/>
            <a:ext cx="177756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13.</a:t>
            </a:r>
            <a:r>
              <a:rPr lang="ja-JP" altLang="en-US" sz="900" dirty="0">
                <a:latin typeface="+mn-ea"/>
              </a:rPr>
              <a:t>冬を明るく暖かく</a:t>
            </a:r>
            <a:endParaRPr lang="en-US" altLang="ja-JP" sz="900" dirty="0">
              <a:latin typeface="+mn-ea"/>
            </a:endParaRPr>
          </a:p>
          <a:p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冬の生活を見つめよう</a:t>
            </a:r>
            <a:endParaRPr lang="en-US" altLang="ja-JP" sz="900" dirty="0">
              <a:latin typeface="+mn-ea"/>
            </a:endParaRPr>
          </a:p>
          <a:p>
            <a:pPr marL="266700" indent="-266700"/>
            <a:r>
              <a:rPr lang="ja-JP" altLang="en-US" sz="900" dirty="0">
                <a:latin typeface="+mn-ea"/>
              </a:rPr>
              <a:t>　　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快適な住まい方や</a:t>
            </a:r>
            <a:br>
              <a:rPr lang="en-US" altLang="ja-JP" sz="900" dirty="0">
                <a:latin typeface="+mn-ea"/>
              </a:rPr>
            </a:br>
            <a:r>
              <a:rPr lang="ja-JP" altLang="en-US" sz="900" dirty="0">
                <a:latin typeface="+mn-ea"/>
              </a:rPr>
              <a:t>着方をしよう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　　　 </a:t>
            </a:r>
            <a:r>
              <a:rPr lang="en-US" altLang="ja-JP" sz="900" dirty="0">
                <a:latin typeface="+mn-ea"/>
              </a:rPr>
              <a:t>(3)</a:t>
            </a:r>
            <a:r>
              <a:rPr lang="ja-JP" altLang="en-US" sz="900" dirty="0">
                <a:latin typeface="+mn-ea"/>
              </a:rPr>
              <a:t>冬の生活を工夫しよう</a:t>
            </a:r>
            <a:endParaRPr lang="en-US" altLang="ja-JP" sz="900" dirty="0">
              <a:latin typeface="+mn-ea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5194110" y="6526512"/>
            <a:ext cx="6840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900" dirty="0">
                <a:latin typeface="+mn-ea"/>
              </a:rPr>
              <a:t>臨海学舎</a:t>
            </a:r>
            <a:endParaRPr lang="en-US" altLang="ja-JP" sz="900" dirty="0">
              <a:latin typeface="+mn-ea"/>
            </a:endParaRPr>
          </a:p>
          <a:p>
            <a:pPr algn="ctr"/>
            <a:r>
              <a:rPr lang="ja-JP" altLang="en-US" sz="900" dirty="0">
                <a:latin typeface="+mn-ea"/>
              </a:rPr>
              <a:t>（鳥取県）</a:t>
            </a:r>
            <a:endParaRPr lang="en-US" altLang="ja-JP" sz="900" dirty="0">
              <a:latin typeface="+mn-ea"/>
            </a:endParaRPr>
          </a:p>
        </p:txBody>
      </p:sp>
      <p:sp>
        <p:nvSpPr>
          <p:cNvPr id="107" name="正方形/長方形 106"/>
          <p:cNvSpPr/>
          <p:nvPr/>
        </p:nvSpPr>
        <p:spPr>
          <a:xfrm>
            <a:off x="3036305" y="6525049"/>
            <a:ext cx="1255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900" dirty="0">
                <a:latin typeface="+mn-ea"/>
              </a:rPr>
              <a:t>修学旅行</a:t>
            </a:r>
            <a:endParaRPr lang="en-US" altLang="ja-JP" sz="900" dirty="0">
              <a:latin typeface="+mn-ea"/>
            </a:endParaRPr>
          </a:p>
          <a:p>
            <a:pPr algn="ctr"/>
            <a:r>
              <a:rPr lang="ja-JP" altLang="en-US" sz="900" dirty="0">
                <a:latin typeface="+mn-ea"/>
              </a:rPr>
              <a:t>（広島県・山口県）</a:t>
            </a:r>
            <a:endParaRPr lang="en-US" altLang="ja-JP" sz="900" dirty="0">
              <a:latin typeface="+mn-ea"/>
            </a:endParaRPr>
          </a:p>
        </p:txBody>
      </p:sp>
      <p:sp>
        <p:nvSpPr>
          <p:cNvPr id="108" name="正方形/長方形 107"/>
          <p:cNvSpPr/>
          <p:nvPr/>
        </p:nvSpPr>
        <p:spPr>
          <a:xfrm>
            <a:off x="6448230" y="6504536"/>
            <a:ext cx="14831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900" dirty="0">
                <a:latin typeface="+mn-ea"/>
              </a:rPr>
              <a:t>修学旅行</a:t>
            </a:r>
            <a:endParaRPr lang="en-US" altLang="ja-JP" sz="900" dirty="0">
              <a:latin typeface="+mn-ea"/>
            </a:endParaRPr>
          </a:p>
          <a:p>
            <a:pPr algn="ctr"/>
            <a:r>
              <a:rPr lang="ja-JP" altLang="en-US" sz="900" dirty="0">
                <a:latin typeface="+mn-ea"/>
              </a:rPr>
              <a:t>（広島県・山口県）</a:t>
            </a:r>
            <a:endParaRPr lang="en-US" altLang="ja-JP" sz="900" dirty="0">
              <a:latin typeface="+mn-ea"/>
            </a:endParaRPr>
          </a:p>
        </p:txBody>
      </p:sp>
      <p:sp>
        <p:nvSpPr>
          <p:cNvPr id="110" name="フローチャート: 処理 109"/>
          <p:cNvSpPr/>
          <p:nvPr/>
        </p:nvSpPr>
        <p:spPr>
          <a:xfrm>
            <a:off x="2919902" y="1315844"/>
            <a:ext cx="3129541" cy="575699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No.1-4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 スターウォッチング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 2-9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国立天文台出張授業「ふれあい天文学」 </a:t>
            </a:r>
            <a:endParaRPr lang="ja-JP" altLang="en-US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貸出機材「ダジックアース」 </a:t>
            </a:r>
            <a:endParaRPr lang="ja-JP" altLang="en-US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3" name="フローチャート: 処理 112"/>
          <p:cNvSpPr/>
          <p:nvPr/>
        </p:nvSpPr>
        <p:spPr>
          <a:xfrm>
            <a:off x="1034708" y="1634778"/>
            <a:ext cx="1729455" cy="266586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No.1-2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 この木なんの木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6" name="フローチャート: 処理 135"/>
          <p:cNvSpPr/>
          <p:nvPr/>
        </p:nvSpPr>
        <p:spPr>
          <a:xfrm>
            <a:off x="8297201" y="1221101"/>
            <a:ext cx="2208055" cy="693195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No.1-9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かんでん電気教室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NO.2-7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産業総合研究所関西センターの実験授業</a:t>
            </a:r>
            <a:r>
              <a:rPr lang="zh-TW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①燃料電池実験教室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8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14300" indent="-114300"/>
            <a:endParaRPr lang="en-US" altLang="ja-JP" sz="9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118" name="直線コネクタ 117"/>
          <p:cNvCxnSpPr>
            <a:cxnSpLocks/>
          </p:cNvCxnSpPr>
          <p:nvPr/>
        </p:nvCxnSpPr>
        <p:spPr>
          <a:xfrm>
            <a:off x="5564926" y="1869588"/>
            <a:ext cx="625104" cy="467836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正方形/長方形 132"/>
          <p:cNvSpPr/>
          <p:nvPr/>
        </p:nvSpPr>
        <p:spPr>
          <a:xfrm>
            <a:off x="3288781" y="4998858"/>
            <a:ext cx="20079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/>
            <a:r>
              <a:rPr lang="en-US" altLang="ja-JP" sz="900" dirty="0">
                <a:latin typeface="+mn-ea"/>
              </a:rPr>
              <a:t>9.</a:t>
            </a:r>
            <a:r>
              <a:rPr lang="ja-JP" altLang="en-US" sz="900" dirty="0">
                <a:latin typeface="+mn-ea"/>
              </a:rPr>
              <a:t>朝食から</a:t>
            </a:r>
            <a:br>
              <a:rPr lang="en-US" altLang="ja-JP" sz="900" dirty="0">
                <a:latin typeface="+mn-ea"/>
              </a:rPr>
            </a:br>
            <a:r>
              <a:rPr lang="ja-JP" altLang="en-US" sz="900" dirty="0">
                <a:latin typeface="+mn-ea"/>
              </a:rPr>
              <a:t>健康な</a:t>
            </a:r>
            <a:r>
              <a:rPr lang="en-US" altLang="ja-JP" sz="900" dirty="0">
                <a:latin typeface="+mn-ea"/>
              </a:rPr>
              <a:t>1</a:t>
            </a:r>
            <a:r>
              <a:rPr lang="ja-JP" altLang="en-US" sz="900" dirty="0">
                <a:latin typeface="+mn-ea"/>
              </a:rPr>
              <a:t>日の生活を</a:t>
            </a:r>
            <a:endParaRPr lang="en-US" altLang="ja-JP" sz="900" dirty="0">
              <a:latin typeface="+mn-ea"/>
            </a:endParaRPr>
          </a:p>
          <a:p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毎日の朝食をふり返ろう</a:t>
            </a:r>
            <a:endParaRPr lang="en-US" altLang="ja-JP" sz="900" dirty="0">
              <a:latin typeface="+mn-ea"/>
            </a:endParaRPr>
          </a:p>
          <a:p>
            <a:pPr marL="177800" indent="-177800"/>
            <a:r>
              <a:rPr lang="ja-JP" altLang="en-US" sz="900" dirty="0">
                <a:latin typeface="+mn-ea"/>
              </a:rPr>
              <a:t>　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炒めて朝食のおかずを作ろう</a:t>
            </a:r>
            <a:endParaRPr lang="en-US" altLang="ja-JP" sz="900" dirty="0">
              <a:latin typeface="+mn-ea"/>
            </a:endParaRPr>
          </a:p>
          <a:p>
            <a:pPr marL="717550" indent="-717550"/>
            <a:r>
              <a:rPr lang="ja-JP" altLang="en-US" sz="900" dirty="0">
                <a:latin typeface="+mn-ea"/>
              </a:rPr>
              <a:t>　　　　　　　</a:t>
            </a:r>
            <a:r>
              <a:rPr lang="en-US" altLang="ja-JP" sz="900" dirty="0">
                <a:latin typeface="+mn-ea"/>
              </a:rPr>
              <a:t>(3)</a:t>
            </a:r>
            <a:r>
              <a:rPr lang="ja-JP" altLang="en-US" sz="900" dirty="0">
                <a:latin typeface="+mn-ea"/>
              </a:rPr>
              <a:t>朝食から健康な</a:t>
            </a:r>
            <a:br>
              <a:rPr lang="en-US" altLang="ja-JP" sz="900" dirty="0">
                <a:latin typeface="+mn-ea"/>
              </a:rPr>
            </a:br>
            <a:r>
              <a:rPr lang="ja-JP" altLang="en-US" sz="900" dirty="0">
                <a:latin typeface="+mn-ea"/>
              </a:rPr>
              <a:t>生活を始めよう</a:t>
            </a:r>
            <a:endParaRPr lang="en-US" altLang="ja-JP" sz="900" dirty="0">
              <a:latin typeface="+mn-ea"/>
            </a:endParaRPr>
          </a:p>
        </p:txBody>
      </p:sp>
      <p:sp>
        <p:nvSpPr>
          <p:cNvPr id="134" name="正方形/長方形 133"/>
          <p:cNvSpPr/>
          <p:nvPr/>
        </p:nvSpPr>
        <p:spPr>
          <a:xfrm>
            <a:off x="11008989" y="5149110"/>
            <a:ext cx="17775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/>
            <a:r>
              <a:rPr lang="en-US" altLang="ja-JP" sz="900" dirty="0">
                <a:latin typeface="+mn-ea"/>
              </a:rPr>
              <a:t>14.</a:t>
            </a:r>
            <a:r>
              <a:rPr lang="ja-JP" altLang="en-US" sz="900" dirty="0">
                <a:latin typeface="+mn-ea"/>
              </a:rPr>
              <a:t>あなたは家庭や地域の宝物</a:t>
            </a:r>
            <a:endParaRPr lang="en-US" altLang="ja-JP" sz="900" dirty="0">
              <a:latin typeface="+mn-ea"/>
            </a:endParaRPr>
          </a:p>
          <a:p>
            <a:pPr marL="266700" indent="-266700"/>
            <a:r>
              <a:rPr lang="ja-JP" altLang="en-US" sz="900" dirty="0">
                <a:latin typeface="+mn-ea"/>
              </a:rPr>
              <a:t>　</a:t>
            </a:r>
            <a:r>
              <a:rPr lang="en-US" altLang="ja-JP" sz="900" dirty="0">
                <a:latin typeface="+mn-ea"/>
              </a:rPr>
              <a:t>(1)</a:t>
            </a:r>
            <a:r>
              <a:rPr lang="ja-JP" altLang="en-US" sz="900" dirty="0">
                <a:latin typeface="+mn-ea"/>
              </a:rPr>
              <a:t>家族の一員として</a:t>
            </a:r>
            <a:br>
              <a:rPr lang="en-US" altLang="ja-JP" sz="900" dirty="0">
                <a:latin typeface="+mn-ea"/>
              </a:rPr>
            </a:br>
            <a:r>
              <a:rPr lang="ja-JP" altLang="en-US" sz="900" dirty="0">
                <a:latin typeface="+mn-ea"/>
              </a:rPr>
              <a:t>家庭や地域でできること</a:t>
            </a:r>
            <a:endParaRPr lang="en-US" altLang="ja-JP" sz="900" dirty="0">
              <a:latin typeface="+mn-ea"/>
            </a:endParaRPr>
          </a:p>
          <a:p>
            <a:pPr marL="266700" indent="-266700"/>
            <a:r>
              <a:rPr lang="ja-JP" altLang="en-US" sz="900" dirty="0">
                <a:latin typeface="+mn-ea"/>
              </a:rPr>
              <a:t>　　</a:t>
            </a:r>
            <a:r>
              <a:rPr lang="en-US" altLang="ja-JP" sz="900" dirty="0">
                <a:latin typeface="+mn-ea"/>
              </a:rPr>
              <a:t>(2)</a:t>
            </a:r>
            <a:r>
              <a:rPr lang="ja-JP" altLang="en-US" sz="900" dirty="0">
                <a:latin typeface="+mn-ea"/>
              </a:rPr>
              <a:t>心のつながりを深めよう</a:t>
            </a:r>
            <a:endParaRPr lang="en-US" altLang="ja-JP" sz="900" dirty="0">
              <a:latin typeface="+mn-ea"/>
            </a:endParaRPr>
          </a:p>
          <a:p>
            <a:pPr marL="450850" indent="-450850"/>
            <a:r>
              <a:rPr lang="ja-JP" altLang="en-US" sz="900" dirty="0">
                <a:latin typeface="+mn-ea"/>
              </a:rPr>
              <a:t>　　　　</a:t>
            </a:r>
            <a:r>
              <a:rPr lang="en-US" altLang="ja-JP" sz="900" dirty="0">
                <a:latin typeface="+mn-ea"/>
              </a:rPr>
              <a:t>(3)</a:t>
            </a:r>
            <a:r>
              <a:rPr lang="ja-JP" altLang="en-US" sz="900" dirty="0">
                <a:latin typeface="+mn-ea"/>
              </a:rPr>
              <a:t>もっとかがやく</a:t>
            </a:r>
            <a:br>
              <a:rPr lang="en-US" altLang="ja-JP" sz="900" dirty="0">
                <a:latin typeface="+mn-ea"/>
              </a:rPr>
            </a:br>
            <a:r>
              <a:rPr lang="ja-JP" altLang="en-US" sz="900" dirty="0">
                <a:latin typeface="+mn-ea"/>
              </a:rPr>
              <a:t>これからの私たち</a:t>
            </a:r>
            <a:endParaRPr lang="en-US" altLang="ja-JP" sz="900" dirty="0">
              <a:latin typeface="+mn-ea"/>
            </a:endParaRPr>
          </a:p>
        </p:txBody>
      </p:sp>
      <p:sp>
        <p:nvSpPr>
          <p:cNvPr id="137" name="正方形/長方形 136"/>
          <p:cNvSpPr/>
          <p:nvPr/>
        </p:nvSpPr>
        <p:spPr>
          <a:xfrm>
            <a:off x="3834322" y="2471751"/>
            <a:ext cx="165103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+mn-ea"/>
              </a:rPr>
              <a:t>4.</a:t>
            </a:r>
            <a:r>
              <a:rPr lang="ja-JP" altLang="en-US" sz="900" dirty="0">
                <a:latin typeface="+mn-ea"/>
              </a:rPr>
              <a:t>植物の成長と水の関わり</a:t>
            </a:r>
            <a:endParaRPr lang="en-US" altLang="ja-JP" sz="900" dirty="0">
              <a:latin typeface="+mn-ea"/>
            </a:endParaRPr>
          </a:p>
        </p:txBody>
      </p:sp>
      <p:sp>
        <p:nvSpPr>
          <p:cNvPr id="139" name="正方形/長方形 138"/>
          <p:cNvSpPr/>
          <p:nvPr/>
        </p:nvSpPr>
        <p:spPr>
          <a:xfrm>
            <a:off x="2963436" y="4407829"/>
            <a:ext cx="2542493" cy="407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altLang="ja-JP" sz="900" dirty="0">
                <a:latin typeface="+mn-ea"/>
              </a:rPr>
              <a:t>(4)</a:t>
            </a:r>
            <a:r>
              <a:rPr lang="ja-JP" altLang="en-US" sz="900" dirty="0">
                <a:latin typeface="+mn-ea"/>
              </a:rPr>
              <a:t>今に伝わる室町の文化と人々のくらし</a:t>
            </a:r>
            <a:endParaRPr lang="en-US" altLang="ja-JP" sz="900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ja-JP" altLang="en-US" sz="900" dirty="0">
                <a:latin typeface="+mn-ea"/>
              </a:rPr>
              <a:t>　　　</a:t>
            </a:r>
            <a:r>
              <a:rPr lang="en-US" altLang="ja-JP" sz="900" dirty="0">
                <a:latin typeface="+mn-ea"/>
              </a:rPr>
              <a:t>(5)</a:t>
            </a:r>
            <a:r>
              <a:rPr lang="ja-JP" altLang="en-US" sz="900" dirty="0">
                <a:latin typeface="+mn-ea"/>
              </a:rPr>
              <a:t>天下統一と江戸幕府</a:t>
            </a:r>
            <a:endParaRPr lang="en-US" altLang="ja-JP" sz="900" dirty="0">
              <a:latin typeface="+mn-ea"/>
            </a:endParaRPr>
          </a:p>
        </p:txBody>
      </p:sp>
      <p:sp>
        <p:nvSpPr>
          <p:cNvPr id="140" name="正方形/長方形 139"/>
          <p:cNvSpPr/>
          <p:nvPr/>
        </p:nvSpPr>
        <p:spPr>
          <a:xfrm>
            <a:off x="6029175" y="3758737"/>
            <a:ext cx="28991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altLang="ja-JP" sz="900" dirty="0">
                <a:latin typeface="+mn-ea"/>
              </a:rPr>
              <a:t>(6)</a:t>
            </a:r>
            <a:r>
              <a:rPr lang="ja-JP" altLang="en-US" sz="900" dirty="0">
                <a:latin typeface="+mn-ea"/>
              </a:rPr>
              <a:t>江戸の社会と文化・学問</a:t>
            </a:r>
            <a:endParaRPr lang="en-US" altLang="ja-JP" sz="900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ja-JP" altLang="en-US" sz="900" dirty="0">
                <a:latin typeface="+mn-ea"/>
              </a:rPr>
              <a:t>　　　</a:t>
            </a:r>
            <a:r>
              <a:rPr lang="en-US" altLang="ja-JP" sz="900" dirty="0">
                <a:latin typeface="+mn-ea"/>
              </a:rPr>
              <a:t>(7)</a:t>
            </a:r>
            <a:r>
              <a:rPr lang="ja-JP" altLang="en-US" sz="900" dirty="0">
                <a:latin typeface="+mn-ea"/>
              </a:rPr>
              <a:t>明治の新しい国づくり</a:t>
            </a:r>
            <a:endParaRPr lang="en-US" altLang="ja-JP" sz="900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ja-JP" altLang="en-US" sz="900" dirty="0">
                <a:latin typeface="+mn-ea"/>
              </a:rPr>
              <a:t>　　　　　　　　</a:t>
            </a:r>
            <a:r>
              <a:rPr lang="en-US" altLang="ja-JP" sz="900" dirty="0">
                <a:latin typeface="+mn-ea"/>
              </a:rPr>
              <a:t>(8)</a:t>
            </a:r>
            <a:r>
              <a:rPr lang="ja-JP" altLang="en-US" sz="900" dirty="0">
                <a:latin typeface="+mn-ea"/>
              </a:rPr>
              <a:t>国力の充実をめざす日本と国際社会</a:t>
            </a:r>
            <a:endParaRPr lang="en-US" altLang="ja-JP" sz="900" dirty="0">
              <a:latin typeface="+mn-ea"/>
            </a:endParaRPr>
          </a:p>
        </p:txBody>
      </p:sp>
      <p:sp>
        <p:nvSpPr>
          <p:cNvPr id="141" name="正方形/長方形 140"/>
          <p:cNvSpPr/>
          <p:nvPr/>
        </p:nvSpPr>
        <p:spPr>
          <a:xfrm>
            <a:off x="7454744" y="4387015"/>
            <a:ext cx="2023995" cy="407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altLang="ja-JP" sz="900" dirty="0">
                <a:latin typeface="+mn-ea"/>
              </a:rPr>
              <a:t>(9)</a:t>
            </a:r>
            <a:r>
              <a:rPr lang="ja-JP" altLang="en-US" sz="900" dirty="0">
                <a:latin typeface="+mn-ea"/>
              </a:rPr>
              <a:t>アジア・太平洋に広がる戦争</a:t>
            </a:r>
            <a:endParaRPr lang="en-US" altLang="ja-JP" sz="900" dirty="0">
              <a:latin typeface="+mn-ea"/>
            </a:endParaRPr>
          </a:p>
          <a:p>
            <a:pPr>
              <a:spcBef>
                <a:spcPts val="300"/>
              </a:spcBef>
            </a:pPr>
            <a:r>
              <a:rPr lang="ja-JP" altLang="en-US" sz="900" dirty="0">
                <a:latin typeface="+mn-ea"/>
              </a:rPr>
              <a:t>　　　　</a:t>
            </a:r>
            <a:r>
              <a:rPr lang="en-US" altLang="ja-JP" sz="900" dirty="0">
                <a:latin typeface="+mn-ea"/>
              </a:rPr>
              <a:t> (10)</a:t>
            </a:r>
            <a:r>
              <a:rPr lang="ja-JP" altLang="en-US" sz="900" dirty="0">
                <a:latin typeface="+mn-ea"/>
              </a:rPr>
              <a:t>新しい日本へのあゆみ</a:t>
            </a:r>
            <a:endParaRPr lang="en-US" altLang="ja-JP" sz="900" dirty="0">
              <a:latin typeface="+mn-ea"/>
            </a:endParaRPr>
          </a:p>
        </p:txBody>
      </p:sp>
      <p:cxnSp>
        <p:nvCxnSpPr>
          <p:cNvPr id="78" name="直線コネクタ 77"/>
          <p:cNvCxnSpPr>
            <a:cxnSpLocks/>
          </p:cNvCxnSpPr>
          <p:nvPr/>
        </p:nvCxnSpPr>
        <p:spPr>
          <a:xfrm flipH="1" flipV="1">
            <a:off x="5928870" y="5577714"/>
            <a:ext cx="865320" cy="1484298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フローチャート: 処理 79"/>
          <p:cNvSpPr/>
          <p:nvPr/>
        </p:nvSpPr>
        <p:spPr>
          <a:xfrm>
            <a:off x="6442436" y="7072370"/>
            <a:ext cx="2714955" cy="616376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1000" dirty="0">
                <a:solidFill>
                  <a:srgbClr val="0000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No.1-6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「考えよう！地球温暖化とエネルギー」</a:t>
            </a:r>
            <a:endParaRPr kumimoji="1"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No.1-11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コンセントの向こう側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No.3-1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 エコワットの貸し出し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66675" indent="-66675"/>
            <a:endParaRPr lang="en-US" altLang="ja-JP" sz="9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88" name="直線コネクタ 87"/>
          <p:cNvCxnSpPr>
            <a:cxnSpLocks/>
          </p:cNvCxnSpPr>
          <p:nvPr/>
        </p:nvCxnSpPr>
        <p:spPr>
          <a:xfrm flipV="1">
            <a:off x="8546481" y="5543590"/>
            <a:ext cx="1158816" cy="1518422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>
            <a:cxnSpLocks/>
          </p:cNvCxnSpPr>
          <p:nvPr/>
        </p:nvCxnSpPr>
        <p:spPr>
          <a:xfrm>
            <a:off x="6946241" y="1746571"/>
            <a:ext cx="949146" cy="1145729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/>
          <p:cNvCxnSpPr>
            <a:cxnSpLocks/>
          </p:cNvCxnSpPr>
          <p:nvPr/>
        </p:nvCxnSpPr>
        <p:spPr>
          <a:xfrm>
            <a:off x="9935190" y="1860600"/>
            <a:ext cx="273767" cy="681630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フローチャート: 処理 75"/>
          <p:cNvSpPr/>
          <p:nvPr/>
        </p:nvSpPr>
        <p:spPr>
          <a:xfrm>
            <a:off x="2793272" y="7072371"/>
            <a:ext cx="2726201" cy="896582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No.1-4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ｰ④エコスタッフ フードマイレージ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No.1-7-③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大阪ガスのエコクッキング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NO.2-8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不二製油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×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放課後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NPO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アフタースクール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『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食育プロジェクト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』 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 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-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　地球環境と私たちの食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77" name="直線コネクタ 76"/>
          <p:cNvCxnSpPr>
            <a:cxnSpLocks/>
          </p:cNvCxnSpPr>
          <p:nvPr/>
        </p:nvCxnSpPr>
        <p:spPr>
          <a:xfrm flipV="1">
            <a:off x="4212977" y="5933942"/>
            <a:ext cx="178660" cy="1144510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>
            <a:cxnSpLocks/>
          </p:cNvCxnSpPr>
          <p:nvPr/>
        </p:nvCxnSpPr>
        <p:spPr>
          <a:xfrm flipV="1">
            <a:off x="4209564" y="5695988"/>
            <a:ext cx="3523629" cy="1366024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曲折矢印 112"/>
          <p:cNvSpPr/>
          <p:nvPr/>
        </p:nvSpPr>
        <p:spPr>
          <a:xfrm rot="16200000">
            <a:off x="5235378" y="8417202"/>
            <a:ext cx="373238" cy="321274"/>
          </a:xfrm>
          <a:prstGeom prst="bentArrow">
            <a:avLst>
              <a:gd name="adj1" fmla="val 30105"/>
              <a:gd name="adj2" fmla="val 29895"/>
              <a:gd name="adj3" fmla="val 35849"/>
              <a:gd name="adj4" fmla="val 55576"/>
            </a:avLst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9" name="フローチャート: 処理 88">
            <a:extLst>
              <a:ext uri="{FF2B5EF4-FFF2-40B4-BE49-F238E27FC236}">
                <a16:creationId xmlns:a16="http://schemas.microsoft.com/office/drawing/2014/main" id="{9A82C7DA-288B-4323-8552-1C35BBB791EA}"/>
              </a:ext>
            </a:extLst>
          </p:cNvPr>
          <p:cNvSpPr/>
          <p:nvPr/>
        </p:nvSpPr>
        <p:spPr>
          <a:xfrm>
            <a:off x="10131078" y="7010680"/>
            <a:ext cx="2225566" cy="310200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No.2-6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「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JICA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国際協力出前講座」 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00067390-88C6-4A7E-AD23-29FAC874868A}"/>
              </a:ext>
            </a:extLst>
          </p:cNvPr>
          <p:cNvCxnSpPr>
            <a:cxnSpLocks/>
          </p:cNvCxnSpPr>
          <p:nvPr/>
        </p:nvCxnSpPr>
        <p:spPr>
          <a:xfrm flipH="1" flipV="1">
            <a:off x="10885285" y="4909884"/>
            <a:ext cx="197668" cy="2075395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フローチャート: 処理 100">
            <a:extLst>
              <a:ext uri="{FF2B5EF4-FFF2-40B4-BE49-F238E27FC236}">
                <a16:creationId xmlns:a16="http://schemas.microsoft.com/office/drawing/2014/main" id="{282904A1-02CF-4177-83AA-46C48E4C903F}"/>
              </a:ext>
            </a:extLst>
          </p:cNvPr>
          <p:cNvSpPr/>
          <p:nvPr/>
        </p:nvSpPr>
        <p:spPr>
          <a:xfrm>
            <a:off x="10557487" y="1443172"/>
            <a:ext cx="1871157" cy="435583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No.1-10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ｰ②　猪名川河川レンジャー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環境保全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85725" indent="-85725"/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。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103" name="直線コネクタ 102">
            <a:extLst>
              <a:ext uri="{FF2B5EF4-FFF2-40B4-BE49-F238E27FC236}">
                <a16:creationId xmlns:a16="http://schemas.microsoft.com/office/drawing/2014/main" id="{614D088E-FF61-4416-AAA5-233E5E8808FD}"/>
              </a:ext>
            </a:extLst>
          </p:cNvPr>
          <p:cNvCxnSpPr>
            <a:cxnSpLocks/>
            <a:stCxn id="101" idx="2"/>
          </p:cNvCxnSpPr>
          <p:nvPr/>
        </p:nvCxnSpPr>
        <p:spPr>
          <a:xfrm flipH="1">
            <a:off x="11261032" y="1878755"/>
            <a:ext cx="232034" cy="870037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フローチャート: 処理 104">
            <a:extLst>
              <a:ext uri="{FF2B5EF4-FFF2-40B4-BE49-F238E27FC236}">
                <a16:creationId xmlns:a16="http://schemas.microsoft.com/office/drawing/2014/main" id="{EDA546FE-4B5B-4C55-BB06-B0F71250FBAC}"/>
              </a:ext>
            </a:extLst>
          </p:cNvPr>
          <p:cNvSpPr/>
          <p:nvPr/>
        </p:nvSpPr>
        <p:spPr>
          <a:xfrm>
            <a:off x="6153670" y="894960"/>
            <a:ext cx="2028469" cy="1061556"/>
          </a:xfrm>
          <a:prstGeom prst="flowChartProcess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 2-10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　公益社団法人地盤工学会関西支部の出前授業　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①理科の単元学習②防災教育のための模型実験</a:t>
            </a:r>
            <a:endParaRPr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貸出機材「ダジックアース」 </a:t>
            </a:r>
            <a:endParaRPr lang="ja-JP" altLang="en-US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8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14300" indent="-114300"/>
            <a:endParaRPr lang="en-US" altLang="ja-JP" sz="9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115" name="直線コネクタ 114">
            <a:extLst>
              <a:ext uri="{FF2B5EF4-FFF2-40B4-BE49-F238E27FC236}">
                <a16:creationId xmlns:a16="http://schemas.microsoft.com/office/drawing/2014/main" id="{6A401E37-35FE-4C31-98CC-0651CCD3F290}"/>
              </a:ext>
            </a:extLst>
          </p:cNvPr>
          <p:cNvCxnSpPr>
            <a:cxnSpLocks/>
          </p:cNvCxnSpPr>
          <p:nvPr/>
        </p:nvCxnSpPr>
        <p:spPr>
          <a:xfrm>
            <a:off x="2338041" y="1878756"/>
            <a:ext cx="1475719" cy="679403"/>
          </a:xfrm>
          <a:prstGeom prst="line">
            <a:avLst/>
          </a:prstGeom>
          <a:ln w="19050">
            <a:solidFill>
              <a:srgbClr val="7F7F7F">
                <a:alpha val="50196"/>
              </a:srgb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1526E6D4-92E9-472C-BCE6-61B44A77D8E7}"/>
              </a:ext>
            </a:extLst>
          </p:cNvPr>
          <p:cNvSpPr txBox="1"/>
          <p:nvPr/>
        </p:nvSpPr>
        <p:spPr>
          <a:xfrm>
            <a:off x="569620" y="125870"/>
            <a:ext cx="11089232" cy="556862"/>
          </a:xfrm>
          <a:prstGeom prst="rect">
            <a:avLst/>
          </a:prstGeom>
          <a:noFill/>
          <a:effectLst/>
        </p:spPr>
        <p:txBody>
          <a:bodyPr wrap="square" rtlCol="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池田市地域まるごと環境学習　令和６（</a:t>
            </a:r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2024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）年度　環境出前授業カレンダー</a:t>
            </a:r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参考</a:t>
            </a:r>
            <a:r>
              <a:rPr kumimoji="1"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各出前授業と</a:t>
            </a:r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教科・単元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の関連付けの例</a:t>
            </a:r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／６年</a:t>
            </a:r>
            <a:r>
              <a:rPr kumimoji="1" lang="ja-JP" altLang="en-US" sz="900" dirty="0">
                <a:latin typeface="+mn-ea"/>
              </a:rPr>
              <a:t>　</a:t>
            </a:r>
            <a:r>
              <a:rPr kumimoji="1" lang="en-US" altLang="ja-JP" sz="900" dirty="0">
                <a:latin typeface="+mn-ea"/>
              </a:rPr>
              <a:t>※</a:t>
            </a:r>
            <a:r>
              <a:rPr lang="ja-JP" altLang="en-US" sz="900" dirty="0">
                <a:latin typeface="+mn-ea"/>
              </a:rPr>
              <a:t>記載した活用例は一例です（下記の教科で実施する必要はありません）。学校の取り組みにあわせてご検討いただき、自由にご活用ください。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FA3FA34D-60BC-40BB-B1D6-7F6E21D488C9}"/>
              </a:ext>
            </a:extLst>
          </p:cNvPr>
          <p:cNvSpPr txBox="1"/>
          <p:nvPr/>
        </p:nvSpPr>
        <p:spPr>
          <a:xfrm>
            <a:off x="8047730" y="95469"/>
            <a:ext cx="4418090" cy="496847"/>
          </a:xfrm>
          <a:prstGeom prst="rect">
            <a:avLst/>
          </a:prstGeom>
          <a:noFill/>
          <a:effectLst/>
        </p:spPr>
        <p:txBody>
          <a:bodyPr wrap="square" rtlCol="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>
                <a:latin typeface="+mn-ea"/>
              </a:rPr>
              <a:t>　　　</a:t>
            </a:r>
            <a:r>
              <a:rPr lang="en-US" altLang="ja-JP" sz="1200" dirty="0">
                <a:latin typeface="+mn-ea"/>
              </a:rPr>
              <a:t>※</a:t>
            </a:r>
            <a:r>
              <a:rPr lang="ja-JP" altLang="en-US" sz="1200" dirty="0">
                <a:latin typeface="+mn-ea"/>
              </a:rPr>
              <a:t>出前授業の詳しい内容は、出前授業一覧をご覧ください。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BB0889B5-0C57-4A92-8F4C-5C26A4593A4D}"/>
              </a:ext>
            </a:extLst>
          </p:cNvPr>
          <p:cNvSpPr txBox="1"/>
          <p:nvPr/>
        </p:nvSpPr>
        <p:spPr>
          <a:xfrm>
            <a:off x="7277952" y="158744"/>
            <a:ext cx="869807" cy="326557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txBody>
          <a:bodyPr wrap="none" rtlCol="0" anchor="ctr" anchorCtr="0">
            <a:noAutofit/>
          </a:bodyPr>
          <a:lstStyle/>
          <a:p>
            <a:r>
              <a:rPr kumimoji="1"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小学校</a:t>
            </a:r>
          </a:p>
        </p:txBody>
      </p:sp>
      <p:sp>
        <p:nvSpPr>
          <p:cNvPr id="81" name="角丸四角形 111">
            <a:extLst>
              <a:ext uri="{FF2B5EF4-FFF2-40B4-BE49-F238E27FC236}">
                <a16:creationId xmlns:a16="http://schemas.microsoft.com/office/drawing/2014/main" id="{6C677AE5-0679-450B-B1D2-C751E22E0712}"/>
              </a:ext>
            </a:extLst>
          </p:cNvPr>
          <p:cNvSpPr/>
          <p:nvPr/>
        </p:nvSpPr>
        <p:spPr>
          <a:xfrm>
            <a:off x="5583138" y="8539673"/>
            <a:ext cx="1062196" cy="403614"/>
          </a:xfrm>
          <a:prstGeom prst="roundRect">
            <a:avLst>
              <a:gd name="adj" fmla="val 13185"/>
            </a:avLst>
          </a:prstGeom>
          <a:noFill/>
          <a:ln>
            <a:solidFill>
              <a:srgbClr val="00999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ja-JP" altLang="en-US" sz="900" dirty="0">
                <a:solidFill>
                  <a:srgbClr val="009999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●夏休みイベント</a:t>
            </a:r>
            <a:endParaRPr kumimoji="1" lang="ja-JP" altLang="en-US" sz="900" dirty="0">
              <a:solidFill>
                <a:srgbClr val="009999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5881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effectLst/>
      </a:spPr>
      <a:bodyPr wrap="square" rtlCol="0" anchor="ctr" anchorCtr="0">
        <a:noAutofit/>
      </a:bodyPr>
      <a:lstStyle>
        <a:defPPr>
          <a:defRPr kumimoji="1" sz="1200" dirty="0" smtClean="0">
            <a:latin typeface="HGP創英角ｺﾞｼｯｸUB" panose="020B0900000000000000" pitchFamily="50" charset="-128"/>
            <a:ea typeface="HGP創英角ｺﾞｼｯｸUB" panose="020B0900000000000000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3350</TotalTime>
  <Words>2416</Words>
  <Application>Microsoft Office PowerPoint</Application>
  <PresentationFormat>A3 297x420 mm</PresentationFormat>
  <Paragraphs>363</Paragraphs>
  <Slides>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HGPｺﾞｼｯｸE</vt:lpstr>
      <vt:lpstr>HGP創英角ｺﾞｼｯｸUB</vt:lpstr>
      <vt:lpstr>HGS創英角ﾎﾟｯﾌﾟ体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オリエンタルコンサルタンツ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土崎 伸</dc:creator>
  <cp:lastModifiedBy>info@ikeda-ecostaff.org</cp:lastModifiedBy>
  <cp:revision>167</cp:revision>
  <cp:lastPrinted>2020-03-29T04:42:48Z</cp:lastPrinted>
  <dcterms:created xsi:type="dcterms:W3CDTF">2014-03-31T08:06:15Z</dcterms:created>
  <dcterms:modified xsi:type="dcterms:W3CDTF">2025-05-31T02:44:38Z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